
<file path=[Content_Types].xml><?xml version="1.0" encoding="utf-8"?>
<Types xmlns="http://schemas.openxmlformats.org/package/2006/content-types">
  <Default Extension="emf" ContentType="image/x-emf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75" r:id="rId1"/>
    <p:sldMasterId id="2147483680" r:id="rId2"/>
  </p:sldMasterIdLst>
  <p:notesMasterIdLst>
    <p:notesMasterId r:id="rId100"/>
  </p:notesMasterIdLst>
  <p:sldIdLst>
    <p:sldId id="509" r:id="rId3"/>
    <p:sldId id="398" r:id="rId4"/>
    <p:sldId id="316" r:id="rId5"/>
    <p:sldId id="522" r:id="rId6"/>
    <p:sldId id="523" r:id="rId7"/>
    <p:sldId id="317" r:id="rId8"/>
    <p:sldId id="511" r:id="rId9"/>
    <p:sldId id="524" r:id="rId10"/>
    <p:sldId id="414" r:id="rId11"/>
    <p:sldId id="415" r:id="rId12"/>
    <p:sldId id="507" r:id="rId13"/>
    <p:sldId id="525" r:id="rId14"/>
    <p:sldId id="416" r:id="rId15"/>
    <p:sldId id="526" r:id="rId16"/>
    <p:sldId id="418" r:id="rId17"/>
    <p:sldId id="420" r:id="rId18"/>
    <p:sldId id="421" r:id="rId19"/>
    <p:sldId id="513" r:id="rId20"/>
    <p:sldId id="527" r:id="rId21"/>
    <p:sldId id="531" r:id="rId22"/>
    <p:sldId id="538" r:id="rId23"/>
    <p:sldId id="422" r:id="rId24"/>
    <p:sldId id="499" r:id="rId25"/>
    <p:sldId id="424" r:id="rId26"/>
    <p:sldId id="468" r:id="rId27"/>
    <p:sldId id="535" r:id="rId28"/>
    <p:sldId id="425" r:id="rId29"/>
    <p:sldId id="537" r:id="rId30"/>
    <p:sldId id="456" r:id="rId31"/>
    <p:sldId id="521" r:id="rId32"/>
    <p:sldId id="536" r:id="rId33"/>
    <p:sldId id="426" r:id="rId34"/>
    <p:sldId id="435" r:id="rId35"/>
    <p:sldId id="431" r:id="rId36"/>
    <p:sldId id="436" r:id="rId37"/>
    <p:sldId id="437" r:id="rId38"/>
    <p:sldId id="439" r:id="rId39"/>
    <p:sldId id="429" r:id="rId40"/>
    <p:sldId id="463" r:id="rId41"/>
    <p:sldId id="430" r:id="rId42"/>
    <p:sldId id="541" r:id="rId43"/>
    <p:sldId id="510" r:id="rId44"/>
    <p:sldId id="551" r:id="rId45"/>
    <p:sldId id="512" r:id="rId46"/>
    <p:sldId id="552" r:id="rId47"/>
    <p:sldId id="554" r:id="rId48"/>
    <p:sldId id="550" r:id="rId49"/>
    <p:sldId id="465" r:id="rId50"/>
    <p:sldId id="514" r:id="rId51"/>
    <p:sldId id="528" r:id="rId52"/>
    <p:sldId id="532" r:id="rId53"/>
    <p:sldId id="498" r:id="rId54"/>
    <p:sldId id="401" r:id="rId55"/>
    <p:sldId id="540" r:id="rId56"/>
    <p:sldId id="545" r:id="rId57"/>
    <p:sldId id="539" r:id="rId58"/>
    <p:sldId id="339" r:id="rId59"/>
    <p:sldId id="340" r:id="rId60"/>
    <p:sldId id="341" r:id="rId61"/>
    <p:sldId id="543" r:id="rId62"/>
    <p:sldId id="546" r:id="rId63"/>
    <p:sldId id="342" r:id="rId64"/>
    <p:sldId id="542" r:id="rId65"/>
    <p:sldId id="547" r:id="rId66"/>
    <p:sldId id="555" r:id="rId67"/>
    <p:sldId id="556" r:id="rId68"/>
    <p:sldId id="345" r:id="rId69"/>
    <p:sldId id="347" r:id="rId70"/>
    <p:sldId id="348" r:id="rId71"/>
    <p:sldId id="548" r:id="rId72"/>
    <p:sldId id="544" r:id="rId73"/>
    <p:sldId id="515" r:id="rId74"/>
    <p:sldId id="529" r:id="rId75"/>
    <p:sldId id="533" r:id="rId76"/>
    <p:sldId id="489" r:id="rId77"/>
    <p:sldId id="508" r:id="rId78"/>
    <p:sldId id="517" r:id="rId79"/>
    <p:sldId id="549" r:id="rId80"/>
    <p:sldId id="557" r:id="rId81"/>
    <p:sldId id="472" r:id="rId82"/>
    <p:sldId id="562" r:id="rId83"/>
    <p:sldId id="505" r:id="rId84"/>
    <p:sldId id="506" r:id="rId85"/>
    <p:sldId id="561" r:id="rId86"/>
    <p:sldId id="558" r:id="rId87"/>
    <p:sldId id="495" r:id="rId88"/>
    <p:sldId id="559" r:id="rId89"/>
    <p:sldId id="496" r:id="rId90"/>
    <p:sldId id="516" r:id="rId91"/>
    <p:sldId id="530" r:id="rId92"/>
    <p:sldId id="560" r:id="rId93"/>
    <p:sldId id="519" r:id="rId94"/>
    <p:sldId id="534" r:id="rId95"/>
    <p:sldId id="520" r:id="rId96"/>
    <p:sldId id="461" r:id="rId97"/>
    <p:sldId id="343" r:id="rId98"/>
    <p:sldId id="455" r:id="rId99"/>
  </p:sldIdLst>
  <p:sldSz cx="12192000" cy="6858000"/>
  <p:notesSz cx="6858000" cy="9144000"/>
  <p:defaultTextStyle>
    <a:defPPr>
      <a:defRPr lang="zh-CN"/>
    </a:defPPr>
    <a:lvl1pPr marL="0" lvl="0" indent="0" algn="ctr" defTabSz="914400" rtl="0" eaLnBrk="1" fontAlgn="base" latinLnBrk="0" hangingPunct="1">
      <a:lnSpc>
        <a:spcPct val="120000"/>
      </a:lnSpc>
      <a:spcBef>
        <a:spcPct val="10000"/>
      </a:spcBef>
      <a:spcAft>
        <a:spcPct val="10000"/>
      </a:spcAft>
      <a:buNone/>
      <a:defRPr sz="3600" b="1" i="0" u="none" kern="1200" baseline="0">
        <a:solidFill>
          <a:srgbClr val="0000FF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1pPr>
    <a:lvl2pPr marL="457200" lvl="1" indent="0" algn="ctr" defTabSz="914400" rtl="0" eaLnBrk="1" fontAlgn="base" latinLnBrk="0" hangingPunct="1">
      <a:lnSpc>
        <a:spcPct val="120000"/>
      </a:lnSpc>
      <a:spcBef>
        <a:spcPct val="10000"/>
      </a:spcBef>
      <a:spcAft>
        <a:spcPct val="10000"/>
      </a:spcAft>
      <a:buNone/>
      <a:defRPr sz="3600" b="1" i="0" u="none" kern="1200" baseline="0">
        <a:solidFill>
          <a:srgbClr val="0000FF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2pPr>
    <a:lvl3pPr marL="914400" lvl="2" indent="0" algn="ctr" defTabSz="914400" rtl="0" eaLnBrk="1" fontAlgn="base" latinLnBrk="0" hangingPunct="1">
      <a:lnSpc>
        <a:spcPct val="120000"/>
      </a:lnSpc>
      <a:spcBef>
        <a:spcPct val="10000"/>
      </a:spcBef>
      <a:spcAft>
        <a:spcPct val="10000"/>
      </a:spcAft>
      <a:buNone/>
      <a:defRPr sz="3600" b="1" i="0" u="none" kern="1200" baseline="0">
        <a:solidFill>
          <a:srgbClr val="0000FF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3pPr>
    <a:lvl4pPr marL="1371600" lvl="3" indent="0" algn="ctr" defTabSz="914400" rtl="0" eaLnBrk="1" fontAlgn="base" latinLnBrk="0" hangingPunct="1">
      <a:lnSpc>
        <a:spcPct val="120000"/>
      </a:lnSpc>
      <a:spcBef>
        <a:spcPct val="10000"/>
      </a:spcBef>
      <a:spcAft>
        <a:spcPct val="10000"/>
      </a:spcAft>
      <a:buNone/>
      <a:defRPr sz="3600" b="1" i="0" u="none" kern="1200" baseline="0">
        <a:solidFill>
          <a:srgbClr val="0000FF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4pPr>
    <a:lvl5pPr marL="1828800" lvl="4" indent="0" algn="ctr" defTabSz="914400" rtl="0" eaLnBrk="1" fontAlgn="base" latinLnBrk="0" hangingPunct="1">
      <a:lnSpc>
        <a:spcPct val="120000"/>
      </a:lnSpc>
      <a:spcBef>
        <a:spcPct val="10000"/>
      </a:spcBef>
      <a:spcAft>
        <a:spcPct val="10000"/>
      </a:spcAft>
      <a:buNone/>
      <a:defRPr sz="3600" b="1" i="0" u="none" kern="1200" baseline="0">
        <a:solidFill>
          <a:srgbClr val="0000FF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5pPr>
    <a:lvl6pPr marL="2286000" lvl="5" indent="0" algn="ctr" defTabSz="914400" rtl="0" eaLnBrk="1" fontAlgn="base" latinLnBrk="0" hangingPunct="1">
      <a:lnSpc>
        <a:spcPct val="120000"/>
      </a:lnSpc>
      <a:spcBef>
        <a:spcPct val="10000"/>
      </a:spcBef>
      <a:spcAft>
        <a:spcPct val="10000"/>
      </a:spcAft>
      <a:buNone/>
      <a:defRPr sz="3600" b="1" i="0" u="none" kern="1200" baseline="0">
        <a:solidFill>
          <a:srgbClr val="0000FF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6pPr>
    <a:lvl7pPr marL="2743200" lvl="6" indent="0" algn="ctr" defTabSz="914400" rtl="0" eaLnBrk="1" fontAlgn="base" latinLnBrk="0" hangingPunct="1">
      <a:lnSpc>
        <a:spcPct val="120000"/>
      </a:lnSpc>
      <a:spcBef>
        <a:spcPct val="10000"/>
      </a:spcBef>
      <a:spcAft>
        <a:spcPct val="10000"/>
      </a:spcAft>
      <a:buNone/>
      <a:defRPr sz="3600" b="1" i="0" u="none" kern="1200" baseline="0">
        <a:solidFill>
          <a:srgbClr val="0000FF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7pPr>
    <a:lvl8pPr marL="3200400" lvl="7" indent="0" algn="ctr" defTabSz="914400" rtl="0" eaLnBrk="1" fontAlgn="base" latinLnBrk="0" hangingPunct="1">
      <a:lnSpc>
        <a:spcPct val="120000"/>
      </a:lnSpc>
      <a:spcBef>
        <a:spcPct val="10000"/>
      </a:spcBef>
      <a:spcAft>
        <a:spcPct val="10000"/>
      </a:spcAft>
      <a:buNone/>
      <a:defRPr sz="3600" b="1" i="0" u="none" kern="1200" baseline="0">
        <a:solidFill>
          <a:srgbClr val="0000FF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8pPr>
    <a:lvl9pPr marL="3657600" lvl="8" indent="0" algn="ctr" defTabSz="914400" rtl="0" eaLnBrk="1" fontAlgn="base" latinLnBrk="0" hangingPunct="1">
      <a:lnSpc>
        <a:spcPct val="120000"/>
      </a:lnSpc>
      <a:spcBef>
        <a:spcPct val="10000"/>
      </a:spcBef>
      <a:spcAft>
        <a:spcPct val="10000"/>
      </a:spcAft>
      <a:buNone/>
      <a:defRPr sz="3600" b="1" i="0" u="none" kern="1200" baseline="0">
        <a:solidFill>
          <a:srgbClr val="0000FF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43" userDrawn="1">
          <p15:clr>
            <a:srgbClr val="A4A3A4"/>
          </p15:clr>
        </p15:guide>
        <p15:guide id="2" pos="385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CCFF99"/>
    <a:srgbClr val="FF66CC"/>
    <a:srgbClr val="FF33CC"/>
    <a:srgbClr val="FF66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12" autoAdjust="0"/>
    <p:restoredTop sz="76683" autoAdjust="0"/>
  </p:normalViewPr>
  <p:slideViewPr>
    <p:cSldViewPr showGuides="1">
      <p:cViewPr varScale="1">
        <p:scale>
          <a:sx n="128" d="100"/>
          <a:sy n="128" d="100"/>
        </p:scale>
        <p:origin x="3744" y="126"/>
      </p:cViewPr>
      <p:guideLst>
        <p:guide orient="horz" pos="2143"/>
        <p:guide pos="3859"/>
      </p:guideLst>
    </p:cSldViewPr>
  </p:slideViewPr>
  <p:outlineViewPr>
    <p:cViewPr>
      <p:scale>
        <a:sx n="33" d="100"/>
        <a:sy n="33" d="100"/>
      </p:scale>
      <p:origin x="0" y="-2466"/>
    </p:cViewPr>
  </p:outlin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84" Type="http://schemas.openxmlformats.org/officeDocument/2006/relationships/slide" Target="slides/slide82.xml"/><Relationship Id="rId89" Type="http://schemas.openxmlformats.org/officeDocument/2006/relationships/slide" Target="slides/slide87.xml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slide" Target="slides/slide72.xml"/><Relationship Id="rId79" Type="http://schemas.openxmlformats.org/officeDocument/2006/relationships/slide" Target="slides/slide77.xml"/><Relationship Id="rId102" Type="http://schemas.openxmlformats.org/officeDocument/2006/relationships/viewProps" Target="viewProps.xml"/><Relationship Id="rId5" Type="http://schemas.openxmlformats.org/officeDocument/2006/relationships/slide" Target="slides/slide3.xml"/><Relationship Id="rId90" Type="http://schemas.openxmlformats.org/officeDocument/2006/relationships/slide" Target="slides/slide88.xml"/><Relationship Id="rId95" Type="http://schemas.openxmlformats.org/officeDocument/2006/relationships/slide" Target="slides/slide93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80" Type="http://schemas.openxmlformats.org/officeDocument/2006/relationships/slide" Target="slides/slide78.xml"/><Relationship Id="rId85" Type="http://schemas.openxmlformats.org/officeDocument/2006/relationships/slide" Target="slides/slide83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103" Type="http://schemas.openxmlformats.org/officeDocument/2006/relationships/theme" Target="theme/theme1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83" Type="http://schemas.openxmlformats.org/officeDocument/2006/relationships/slide" Target="slides/slide81.xml"/><Relationship Id="rId88" Type="http://schemas.openxmlformats.org/officeDocument/2006/relationships/slide" Target="slides/slide86.xml"/><Relationship Id="rId91" Type="http://schemas.openxmlformats.org/officeDocument/2006/relationships/slide" Target="slides/slide89.xml"/><Relationship Id="rId96" Type="http://schemas.openxmlformats.org/officeDocument/2006/relationships/slide" Target="slides/slide9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81" Type="http://schemas.openxmlformats.org/officeDocument/2006/relationships/slide" Target="slides/slide79.xml"/><Relationship Id="rId86" Type="http://schemas.openxmlformats.org/officeDocument/2006/relationships/slide" Target="slides/slide84.xml"/><Relationship Id="rId94" Type="http://schemas.openxmlformats.org/officeDocument/2006/relationships/slide" Target="slides/slide92.xml"/><Relationship Id="rId99" Type="http://schemas.openxmlformats.org/officeDocument/2006/relationships/slide" Target="slides/slide97.xml"/><Relationship Id="rId10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97" Type="http://schemas.openxmlformats.org/officeDocument/2006/relationships/slide" Target="slides/slide95.xml"/><Relationship Id="rId104" Type="http://schemas.openxmlformats.org/officeDocument/2006/relationships/tableStyles" Target="tableStyles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92" Type="http://schemas.openxmlformats.org/officeDocument/2006/relationships/slide" Target="slides/slide90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slide" Target="slides/slide85.xml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56" Type="http://schemas.openxmlformats.org/officeDocument/2006/relationships/slide" Target="slides/slide54.xml"/><Relationship Id="rId77" Type="http://schemas.openxmlformats.org/officeDocument/2006/relationships/slide" Target="slides/slide75.xml"/><Relationship Id="rId100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93" Type="http://schemas.openxmlformats.org/officeDocument/2006/relationships/slide" Target="slides/slide91.xml"/><Relationship Id="rId98" Type="http://schemas.openxmlformats.org/officeDocument/2006/relationships/slide" Target="slides/slide96.xml"/><Relationship Id="rId3" Type="http://schemas.openxmlformats.org/officeDocument/2006/relationships/slide" Target="slides/slide1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iagrams/_rels/data4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iagrams/_rels/data5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iagrams/_rels/drawing4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iagrams/_rels/drawing5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0DAA090-DC2F-4A5B-84CF-FE23997C0F8D}" type="doc">
      <dgm:prSet loTypeId="urn:microsoft.com/office/officeart/2005/8/layout/vList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B39E45CA-4B90-4BA5-AC4B-EBDCA7F79487}">
      <dgm:prSet phldrT="[文本]" custT="1"/>
      <dgm:spPr/>
      <dgm:t>
        <a:bodyPr/>
        <a:lstStyle/>
        <a:p>
          <a:pPr algn="l"/>
          <a:r>
            <a: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rPr>
            <a:t>1.2 Windows Programming</a:t>
          </a:r>
          <a:endParaRPr lang="zh-CN" altLang="en-US" sz="28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AF02B0CB-D4D3-4689-AF3F-63B0CF0E9DB7}" type="parTrans" cxnId="{86628A9E-22D6-4C60-8249-0BFE480BFF5A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E62A0279-F5C6-468D-A5C5-4AC2E078B623}" type="sibTrans" cxnId="{86628A9E-22D6-4C60-8249-0BFE480BFF5A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30D3908-710E-4E1A-B7D8-47B8EA36ED4A}">
      <dgm:prSet phldrT="[文本]" custT="1"/>
      <dgm:spPr/>
      <dgm:t>
        <a:bodyPr/>
        <a:lstStyle/>
        <a:p>
          <a:pPr algn="l"/>
          <a:r>
            <a: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rPr>
            <a:t>1.3 MVVM and</a:t>
          </a:r>
          <a:r>
            <a: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rPr>
            <a:t> </a:t>
          </a:r>
          <a:r>
            <a: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rPr>
            <a:t>WPF</a:t>
          </a:r>
          <a:endParaRPr lang="zh-CN" altLang="en-US" sz="28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42EC6CF3-FF18-437E-8D44-AA882D54CEE0}" type="parTrans" cxnId="{851E7807-5DCB-450F-91CB-BC7CE976400B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9007DD70-9C54-4477-9E19-C04AF4AA79E1}" type="sibTrans" cxnId="{851E7807-5DCB-450F-91CB-BC7CE976400B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9643720-2B40-4681-B6AA-424E0E901AAB}">
      <dgm:prSet phldrT="[文本]" custT="1"/>
      <dgm:spPr/>
      <dgm:t>
        <a:bodyPr/>
        <a:lstStyle/>
        <a:p>
          <a:pPr algn="l"/>
          <a:r>
            <a: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rPr>
            <a:t>1.4 UWP, </a:t>
          </a:r>
          <a:r>
            <a:rPr lang="en-US" altLang="zh-CN" sz="2800" dirty="0" err="1">
              <a:latin typeface="微软雅黑" panose="020B0503020204020204" pitchFamily="34" charset="-122"/>
              <a:ea typeface="微软雅黑" panose="020B0503020204020204" pitchFamily="34" charset="-122"/>
            </a:rPr>
            <a:t>WinUI</a:t>
          </a:r>
          <a:r>
            <a: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rPr>
            <a:t> and App SDK</a:t>
          </a:r>
          <a:endParaRPr lang="zh-CN" altLang="en-US" sz="28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6FC63D7-59F4-4FCF-BA3C-82CA82021EE0}" type="parTrans" cxnId="{33A53B55-5868-4CCC-85AD-17C7FB71C2FC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397822D-B5D6-4C7A-B9A1-9207CFE945C4}" type="sibTrans" cxnId="{33A53B55-5868-4CCC-85AD-17C7FB71C2FC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EB4CFA3-2877-4CD2-8638-6B78E74A3005}">
      <dgm:prSet phldrT="[文本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 algn="l"/>
          <a:r>
            <a: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rPr>
            <a:t>1.1 Introduction</a:t>
          </a:r>
          <a:endParaRPr lang="zh-CN" altLang="en-US" sz="28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8E91C60-98EE-4736-9F1F-0A4515469F8E}" type="parTrans" cxnId="{57B5F7F3-A8A8-450D-BF33-D78E8B90296E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63BDEB1-4B9A-40B2-B26D-744EA8FDC352}" type="sibTrans" cxnId="{57B5F7F3-A8A8-450D-BF33-D78E8B90296E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67E65F80-B749-4552-AFF6-AA62DB839F3C}">
      <dgm:prSet phldrT="[文本]" custT="1"/>
      <dgm:spPr/>
      <dgm:t>
        <a:bodyPr/>
        <a:lstStyle/>
        <a:p>
          <a:pPr algn="l"/>
          <a:r>
            <a: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rPr>
            <a:t>1.5 WebView2 and PWA</a:t>
          </a:r>
          <a:endParaRPr lang="zh-CN" altLang="en-US" sz="28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9EA5891-947D-4CC5-AAFA-54016DE94000}" type="parTrans" cxnId="{39F2293E-CAD9-4FAD-9C7F-C8D55367CBCE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3DC04ADC-2FB1-4B13-B56E-DEE2D2C4CAB8}" type="sibTrans" cxnId="{39F2293E-CAD9-4FAD-9C7F-C8D55367CBCE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DDE2EFAC-FD0A-43B9-9885-8F584F8B2687}" type="pres">
      <dgm:prSet presAssocID="{C0DAA090-DC2F-4A5B-84CF-FE23997C0F8D}" presName="linearFlow" presStyleCnt="0">
        <dgm:presLayoutVars>
          <dgm:dir/>
          <dgm:resizeHandles val="exact"/>
        </dgm:presLayoutVars>
      </dgm:prSet>
      <dgm:spPr/>
    </dgm:pt>
    <dgm:pt modelId="{03C015DC-9CB5-48B5-B022-9C08FF2BB67F}" type="pres">
      <dgm:prSet presAssocID="{0EB4CFA3-2877-4CD2-8638-6B78E74A3005}" presName="composite" presStyleCnt="0"/>
      <dgm:spPr/>
    </dgm:pt>
    <dgm:pt modelId="{083CB889-864A-48B4-A20B-3444EFBE5EE6}" type="pres">
      <dgm:prSet presAssocID="{0EB4CFA3-2877-4CD2-8638-6B78E74A3005}" presName="imgShp" presStyleLbl="fgImgPlac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BDA9855D-7D78-437D-BD78-790FC97E081F}" type="pres">
      <dgm:prSet presAssocID="{0EB4CFA3-2877-4CD2-8638-6B78E74A3005}" presName="txShp" presStyleLbl="node1" presStyleIdx="0" presStyleCnt="5">
        <dgm:presLayoutVars>
          <dgm:bulletEnabled val="1"/>
        </dgm:presLayoutVars>
      </dgm:prSet>
      <dgm:spPr/>
    </dgm:pt>
    <dgm:pt modelId="{176E4038-6664-4B38-A111-E910267DC30B}" type="pres">
      <dgm:prSet presAssocID="{063BDEB1-4B9A-40B2-B26D-744EA8FDC352}" presName="spacing" presStyleCnt="0"/>
      <dgm:spPr/>
    </dgm:pt>
    <dgm:pt modelId="{F86355EA-7315-4404-8DB2-95216AEB3B8A}" type="pres">
      <dgm:prSet presAssocID="{B39E45CA-4B90-4BA5-AC4B-EBDCA7F79487}" presName="composite" presStyleCnt="0"/>
      <dgm:spPr/>
    </dgm:pt>
    <dgm:pt modelId="{BDA2664F-D760-4676-988D-9DECE8C71CCC}" type="pres">
      <dgm:prSet presAssocID="{B39E45CA-4B90-4BA5-AC4B-EBDCA7F79487}" presName="imgShp" presStyleLbl="fgImgPlace1" presStyleIdx="1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F907B27B-B246-4928-AC93-8A19B8E86AA6}" type="pres">
      <dgm:prSet presAssocID="{B39E45CA-4B90-4BA5-AC4B-EBDCA7F79487}" presName="txShp" presStyleLbl="node1" presStyleIdx="1" presStyleCnt="5">
        <dgm:presLayoutVars>
          <dgm:bulletEnabled val="1"/>
        </dgm:presLayoutVars>
      </dgm:prSet>
      <dgm:spPr/>
    </dgm:pt>
    <dgm:pt modelId="{11472BDA-002C-4AC8-8CC0-396DCF3ABB3B}" type="pres">
      <dgm:prSet presAssocID="{E62A0279-F5C6-468D-A5C5-4AC2E078B623}" presName="spacing" presStyleCnt="0"/>
      <dgm:spPr/>
    </dgm:pt>
    <dgm:pt modelId="{586EC0CC-8B1E-4061-BBE3-BE2792702B83}" type="pres">
      <dgm:prSet presAssocID="{130D3908-710E-4E1A-B7D8-47B8EA36ED4A}" presName="composite" presStyleCnt="0"/>
      <dgm:spPr/>
    </dgm:pt>
    <dgm:pt modelId="{7FE62E54-E85F-4DBB-997F-689B5CDFD62D}" type="pres">
      <dgm:prSet presAssocID="{130D3908-710E-4E1A-B7D8-47B8EA36ED4A}" presName="imgShp" presStyleLbl="fgImgPlace1" presStyleIdx="2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34905F94-283E-4E2E-B949-4A5102C3F22E}" type="pres">
      <dgm:prSet presAssocID="{130D3908-710E-4E1A-B7D8-47B8EA36ED4A}" presName="txShp" presStyleLbl="node1" presStyleIdx="2" presStyleCnt="5">
        <dgm:presLayoutVars>
          <dgm:bulletEnabled val="1"/>
        </dgm:presLayoutVars>
      </dgm:prSet>
      <dgm:spPr/>
    </dgm:pt>
    <dgm:pt modelId="{48586205-9294-4296-BDD7-7DD0341827D6}" type="pres">
      <dgm:prSet presAssocID="{9007DD70-9C54-4477-9E19-C04AF4AA79E1}" presName="spacing" presStyleCnt="0"/>
      <dgm:spPr/>
    </dgm:pt>
    <dgm:pt modelId="{6CC95308-025F-4033-88A7-DD028B775712}" type="pres">
      <dgm:prSet presAssocID="{19643720-2B40-4681-B6AA-424E0E901AAB}" presName="composite" presStyleCnt="0"/>
      <dgm:spPr/>
    </dgm:pt>
    <dgm:pt modelId="{9D48952A-8DE3-45EB-8CB6-5152C3B3C507}" type="pres">
      <dgm:prSet presAssocID="{19643720-2B40-4681-B6AA-424E0E901AAB}" presName="imgShp" presStyleLbl="fgImgPlace1" presStyleIdx="3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4A90FFE2-DE88-4B0D-886D-0593F18265A5}" type="pres">
      <dgm:prSet presAssocID="{19643720-2B40-4681-B6AA-424E0E901AAB}" presName="txShp" presStyleLbl="node1" presStyleIdx="3" presStyleCnt="5">
        <dgm:presLayoutVars>
          <dgm:bulletEnabled val="1"/>
        </dgm:presLayoutVars>
      </dgm:prSet>
      <dgm:spPr/>
    </dgm:pt>
    <dgm:pt modelId="{2ECABCC0-01EF-4DF3-B19F-75988E1767AF}" type="pres">
      <dgm:prSet presAssocID="{1397822D-B5D6-4C7A-B9A1-9207CFE945C4}" presName="spacing" presStyleCnt="0"/>
      <dgm:spPr/>
    </dgm:pt>
    <dgm:pt modelId="{ACDE7258-5FFC-4C2B-9049-1CB2AA5605C9}" type="pres">
      <dgm:prSet presAssocID="{67E65F80-B749-4552-AFF6-AA62DB839F3C}" presName="composite" presStyleCnt="0"/>
      <dgm:spPr/>
    </dgm:pt>
    <dgm:pt modelId="{FBC026BE-7CB9-4486-AAD6-ED1AA59A4D6B}" type="pres">
      <dgm:prSet presAssocID="{67E65F80-B749-4552-AFF6-AA62DB839F3C}" presName="imgShp" presStyleLbl="fgImgPlace1" presStyleIdx="4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E8B453A4-10D1-497E-82A0-9CF5B372D781}" type="pres">
      <dgm:prSet presAssocID="{67E65F80-B749-4552-AFF6-AA62DB839F3C}" presName="txShp" presStyleLbl="node1" presStyleIdx="4" presStyleCnt="5">
        <dgm:presLayoutVars>
          <dgm:bulletEnabled val="1"/>
        </dgm:presLayoutVars>
      </dgm:prSet>
      <dgm:spPr/>
    </dgm:pt>
  </dgm:ptLst>
  <dgm:cxnLst>
    <dgm:cxn modelId="{851E7807-5DCB-450F-91CB-BC7CE976400B}" srcId="{C0DAA090-DC2F-4A5B-84CF-FE23997C0F8D}" destId="{130D3908-710E-4E1A-B7D8-47B8EA36ED4A}" srcOrd="2" destOrd="0" parTransId="{42EC6CF3-FF18-437E-8D44-AA882D54CEE0}" sibTransId="{9007DD70-9C54-4477-9E19-C04AF4AA79E1}"/>
    <dgm:cxn modelId="{4DE93A12-A6B5-47EB-ABDC-C4FD0309B456}" type="presOf" srcId="{B39E45CA-4B90-4BA5-AC4B-EBDCA7F79487}" destId="{F907B27B-B246-4928-AC93-8A19B8E86AA6}" srcOrd="0" destOrd="0" presId="urn:microsoft.com/office/officeart/2005/8/layout/vList3"/>
    <dgm:cxn modelId="{39F2293E-CAD9-4FAD-9C7F-C8D55367CBCE}" srcId="{C0DAA090-DC2F-4A5B-84CF-FE23997C0F8D}" destId="{67E65F80-B749-4552-AFF6-AA62DB839F3C}" srcOrd="4" destOrd="0" parTransId="{79EA5891-947D-4CC5-AAFA-54016DE94000}" sibTransId="{3DC04ADC-2FB1-4B13-B56E-DEE2D2C4CAB8}"/>
    <dgm:cxn modelId="{33A53B55-5868-4CCC-85AD-17C7FB71C2FC}" srcId="{C0DAA090-DC2F-4A5B-84CF-FE23997C0F8D}" destId="{19643720-2B40-4681-B6AA-424E0E901AAB}" srcOrd="3" destOrd="0" parTransId="{06FC63D7-59F4-4FCF-BA3C-82CA82021EE0}" sibTransId="{1397822D-B5D6-4C7A-B9A1-9207CFE945C4}"/>
    <dgm:cxn modelId="{864E5C82-B3C8-474C-B1E4-42B78DDCD522}" type="presOf" srcId="{C0DAA090-DC2F-4A5B-84CF-FE23997C0F8D}" destId="{DDE2EFAC-FD0A-43B9-9885-8F584F8B2687}" srcOrd="0" destOrd="0" presId="urn:microsoft.com/office/officeart/2005/8/layout/vList3"/>
    <dgm:cxn modelId="{86628A9E-22D6-4C60-8249-0BFE480BFF5A}" srcId="{C0DAA090-DC2F-4A5B-84CF-FE23997C0F8D}" destId="{B39E45CA-4B90-4BA5-AC4B-EBDCA7F79487}" srcOrd="1" destOrd="0" parTransId="{AF02B0CB-D4D3-4689-AF3F-63B0CF0E9DB7}" sibTransId="{E62A0279-F5C6-468D-A5C5-4AC2E078B623}"/>
    <dgm:cxn modelId="{9FBF72B5-1C28-40F2-89C3-08AFB13D3E4E}" type="presOf" srcId="{0EB4CFA3-2877-4CD2-8638-6B78E74A3005}" destId="{BDA9855D-7D78-437D-BD78-790FC97E081F}" srcOrd="0" destOrd="0" presId="urn:microsoft.com/office/officeart/2005/8/layout/vList3"/>
    <dgm:cxn modelId="{B69EE3B7-6352-4D18-85A0-6F0541D9B5D3}" type="presOf" srcId="{130D3908-710E-4E1A-B7D8-47B8EA36ED4A}" destId="{34905F94-283E-4E2E-B949-4A5102C3F22E}" srcOrd="0" destOrd="0" presId="urn:microsoft.com/office/officeart/2005/8/layout/vList3"/>
    <dgm:cxn modelId="{3BA407BA-CFDE-47B2-B9CA-A441C576491D}" type="presOf" srcId="{19643720-2B40-4681-B6AA-424E0E901AAB}" destId="{4A90FFE2-DE88-4B0D-886D-0593F18265A5}" srcOrd="0" destOrd="0" presId="urn:microsoft.com/office/officeart/2005/8/layout/vList3"/>
    <dgm:cxn modelId="{57B5F7F3-A8A8-450D-BF33-D78E8B90296E}" srcId="{C0DAA090-DC2F-4A5B-84CF-FE23997C0F8D}" destId="{0EB4CFA3-2877-4CD2-8638-6B78E74A3005}" srcOrd="0" destOrd="0" parTransId="{78E91C60-98EE-4736-9F1F-0A4515469F8E}" sibTransId="{063BDEB1-4B9A-40B2-B26D-744EA8FDC352}"/>
    <dgm:cxn modelId="{27C5B7F7-7EBB-4570-917D-335ACBCC009B}" type="presOf" srcId="{67E65F80-B749-4552-AFF6-AA62DB839F3C}" destId="{E8B453A4-10D1-497E-82A0-9CF5B372D781}" srcOrd="0" destOrd="0" presId="urn:microsoft.com/office/officeart/2005/8/layout/vList3"/>
    <dgm:cxn modelId="{41150D57-3446-4F65-BEF0-2CD54AB4CDCE}" type="presParOf" srcId="{DDE2EFAC-FD0A-43B9-9885-8F584F8B2687}" destId="{03C015DC-9CB5-48B5-B022-9C08FF2BB67F}" srcOrd="0" destOrd="0" presId="urn:microsoft.com/office/officeart/2005/8/layout/vList3"/>
    <dgm:cxn modelId="{C0E8196C-9A1E-4935-846F-AEDFBFF57B34}" type="presParOf" srcId="{03C015DC-9CB5-48B5-B022-9C08FF2BB67F}" destId="{083CB889-864A-48B4-A20B-3444EFBE5EE6}" srcOrd="0" destOrd="0" presId="urn:microsoft.com/office/officeart/2005/8/layout/vList3"/>
    <dgm:cxn modelId="{2CF95AF5-686C-4E81-A7B2-FDE16CD5D36A}" type="presParOf" srcId="{03C015DC-9CB5-48B5-B022-9C08FF2BB67F}" destId="{BDA9855D-7D78-437D-BD78-790FC97E081F}" srcOrd="1" destOrd="0" presId="urn:microsoft.com/office/officeart/2005/8/layout/vList3"/>
    <dgm:cxn modelId="{F65542E3-A4E2-4D68-8174-176FAC168A7C}" type="presParOf" srcId="{DDE2EFAC-FD0A-43B9-9885-8F584F8B2687}" destId="{176E4038-6664-4B38-A111-E910267DC30B}" srcOrd="1" destOrd="0" presId="urn:microsoft.com/office/officeart/2005/8/layout/vList3"/>
    <dgm:cxn modelId="{C12FAB64-105B-4559-8C53-95C2C43D07E7}" type="presParOf" srcId="{DDE2EFAC-FD0A-43B9-9885-8F584F8B2687}" destId="{F86355EA-7315-4404-8DB2-95216AEB3B8A}" srcOrd="2" destOrd="0" presId="urn:microsoft.com/office/officeart/2005/8/layout/vList3"/>
    <dgm:cxn modelId="{43380A88-1503-4FE1-B70A-E2DE24F086DB}" type="presParOf" srcId="{F86355EA-7315-4404-8DB2-95216AEB3B8A}" destId="{BDA2664F-D760-4676-988D-9DECE8C71CCC}" srcOrd="0" destOrd="0" presId="urn:microsoft.com/office/officeart/2005/8/layout/vList3"/>
    <dgm:cxn modelId="{2E348613-AAE0-4D05-B2D0-B3E54796C9D8}" type="presParOf" srcId="{F86355EA-7315-4404-8DB2-95216AEB3B8A}" destId="{F907B27B-B246-4928-AC93-8A19B8E86AA6}" srcOrd="1" destOrd="0" presId="urn:microsoft.com/office/officeart/2005/8/layout/vList3"/>
    <dgm:cxn modelId="{DDCD5829-E3D0-4D16-87A3-191101ACF7F6}" type="presParOf" srcId="{DDE2EFAC-FD0A-43B9-9885-8F584F8B2687}" destId="{11472BDA-002C-4AC8-8CC0-396DCF3ABB3B}" srcOrd="3" destOrd="0" presId="urn:microsoft.com/office/officeart/2005/8/layout/vList3"/>
    <dgm:cxn modelId="{3EC046C0-9C2C-4CBF-B669-0518312DA7E0}" type="presParOf" srcId="{DDE2EFAC-FD0A-43B9-9885-8F584F8B2687}" destId="{586EC0CC-8B1E-4061-BBE3-BE2792702B83}" srcOrd="4" destOrd="0" presId="urn:microsoft.com/office/officeart/2005/8/layout/vList3"/>
    <dgm:cxn modelId="{1D30C12E-C649-4834-AE99-5F76F09FB7F9}" type="presParOf" srcId="{586EC0CC-8B1E-4061-BBE3-BE2792702B83}" destId="{7FE62E54-E85F-4DBB-997F-689B5CDFD62D}" srcOrd="0" destOrd="0" presId="urn:microsoft.com/office/officeart/2005/8/layout/vList3"/>
    <dgm:cxn modelId="{487B7467-5FF1-4989-B025-216942697C1F}" type="presParOf" srcId="{586EC0CC-8B1E-4061-BBE3-BE2792702B83}" destId="{34905F94-283E-4E2E-B949-4A5102C3F22E}" srcOrd="1" destOrd="0" presId="urn:microsoft.com/office/officeart/2005/8/layout/vList3"/>
    <dgm:cxn modelId="{CCB04E26-D1DA-4AC5-B322-3420F6653987}" type="presParOf" srcId="{DDE2EFAC-FD0A-43B9-9885-8F584F8B2687}" destId="{48586205-9294-4296-BDD7-7DD0341827D6}" srcOrd="5" destOrd="0" presId="urn:microsoft.com/office/officeart/2005/8/layout/vList3"/>
    <dgm:cxn modelId="{57639972-5B41-4337-A5D5-37EEFD72A04E}" type="presParOf" srcId="{DDE2EFAC-FD0A-43B9-9885-8F584F8B2687}" destId="{6CC95308-025F-4033-88A7-DD028B775712}" srcOrd="6" destOrd="0" presId="urn:microsoft.com/office/officeart/2005/8/layout/vList3"/>
    <dgm:cxn modelId="{6E492834-10B1-4FF5-B384-EF2FDDF83B05}" type="presParOf" srcId="{6CC95308-025F-4033-88A7-DD028B775712}" destId="{9D48952A-8DE3-45EB-8CB6-5152C3B3C507}" srcOrd="0" destOrd="0" presId="urn:microsoft.com/office/officeart/2005/8/layout/vList3"/>
    <dgm:cxn modelId="{D6B9DA02-2B38-4082-BFC4-FAB86D467DE6}" type="presParOf" srcId="{6CC95308-025F-4033-88A7-DD028B775712}" destId="{4A90FFE2-DE88-4B0D-886D-0593F18265A5}" srcOrd="1" destOrd="0" presId="urn:microsoft.com/office/officeart/2005/8/layout/vList3"/>
    <dgm:cxn modelId="{ADEA9839-9EF5-4D4C-9670-29289CDD39AC}" type="presParOf" srcId="{DDE2EFAC-FD0A-43B9-9885-8F584F8B2687}" destId="{2ECABCC0-01EF-4DF3-B19F-75988E1767AF}" srcOrd="7" destOrd="0" presId="urn:microsoft.com/office/officeart/2005/8/layout/vList3"/>
    <dgm:cxn modelId="{3AAD1D96-979A-4E61-9276-429CA939D6AE}" type="presParOf" srcId="{DDE2EFAC-FD0A-43B9-9885-8F584F8B2687}" destId="{ACDE7258-5FFC-4C2B-9049-1CB2AA5605C9}" srcOrd="8" destOrd="0" presId="urn:microsoft.com/office/officeart/2005/8/layout/vList3"/>
    <dgm:cxn modelId="{CE04890F-2747-44E5-A069-EA3E03BB9D59}" type="presParOf" srcId="{ACDE7258-5FFC-4C2B-9049-1CB2AA5605C9}" destId="{FBC026BE-7CB9-4486-AAD6-ED1AA59A4D6B}" srcOrd="0" destOrd="0" presId="urn:microsoft.com/office/officeart/2005/8/layout/vList3"/>
    <dgm:cxn modelId="{C6CFD93E-59F8-49EB-B04D-85C74C9457C3}" type="presParOf" srcId="{ACDE7258-5FFC-4C2B-9049-1CB2AA5605C9}" destId="{E8B453A4-10D1-497E-82A0-9CF5B372D781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0DAA090-DC2F-4A5B-84CF-FE23997C0F8D}" type="doc">
      <dgm:prSet loTypeId="urn:microsoft.com/office/officeart/2005/8/layout/vList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B39E45CA-4B90-4BA5-AC4B-EBDCA7F79487}">
      <dgm:prSet phldrT="[文本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 algn="l"/>
          <a:r>
            <a: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rPr>
            <a:t>1.2 Windows Programming</a:t>
          </a:r>
          <a:endParaRPr lang="zh-CN" altLang="en-US" sz="28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AF02B0CB-D4D3-4689-AF3F-63B0CF0E9DB7}" type="parTrans" cxnId="{86628A9E-22D6-4C60-8249-0BFE480BFF5A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E62A0279-F5C6-468D-A5C5-4AC2E078B623}" type="sibTrans" cxnId="{86628A9E-22D6-4C60-8249-0BFE480BFF5A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30D3908-710E-4E1A-B7D8-47B8EA36ED4A}">
      <dgm:prSet phldrT="[文本]" custT="1"/>
      <dgm:spPr/>
      <dgm:t>
        <a:bodyPr/>
        <a:lstStyle/>
        <a:p>
          <a:pPr algn="l"/>
          <a:r>
            <a: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rPr>
            <a:t>1.3 MVVM and WPF</a:t>
          </a:r>
          <a:endParaRPr lang="zh-CN" altLang="en-US" sz="28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42EC6CF3-FF18-437E-8D44-AA882D54CEE0}" type="parTrans" cxnId="{851E7807-5DCB-450F-91CB-BC7CE976400B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9007DD70-9C54-4477-9E19-C04AF4AA79E1}" type="sibTrans" cxnId="{851E7807-5DCB-450F-91CB-BC7CE976400B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9643720-2B40-4681-B6AA-424E0E901AAB}">
      <dgm:prSet phldrT="[文本]" custT="1"/>
      <dgm:spPr/>
      <dgm:t>
        <a:bodyPr/>
        <a:lstStyle/>
        <a:p>
          <a:pPr algn="l"/>
          <a:r>
            <a: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rPr>
            <a:t>1.4 UWP, </a:t>
          </a:r>
          <a:r>
            <a:rPr lang="en-US" altLang="zh-CN" sz="2800" dirty="0" err="1">
              <a:latin typeface="微软雅黑" panose="020B0503020204020204" pitchFamily="34" charset="-122"/>
              <a:ea typeface="微软雅黑" panose="020B0503020204020204" pitchFamily="34" charset="-122"/>
            </a:rPr>
            <a:t>WinUI</a:t>
          </a:r>
          <a:r>
            <a: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rPr>
            <a:t> and App SDK</a:t>
          </a:r>
          <a:endParaRPr lang="zh-CN" altLang="en-US" sz="28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6FC63D7-59F4-4FCF-BA3C-82CA82021EE0}" type="parTrans" cxnId="{33A53B55-5868-4CCC-85AD-17C7FB71C2FC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397822D-B5D6-4C7A-B9A1-9207CFE945C4}" type="sibTrans" cxnId="{33A53B55-5868-4CCC-85AD-17C7FB71C2FC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EB4CFA3-2877-4CD2-8638-6B78E74A3005}">
      <dgm:prSet phldrT="[文本]" custT="1"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algn="l"/>
          <a:r>
            <a:rPr lang="en-US" altLang="zh-CN" sz="28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1.1 Introduction</a:t>
          </a:r>
          <a:endParaRPr lang="zh-CN" altLang="en-US" sz="2800" dirty="0">
            <a:solidFill>
              <a:schemeClr val="tx2">
                <a:lumMod val="20000"/>
                <a:lumOff val="80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8E91C60-98EE-4736-9F1F-0A4515469F8E}" type="parTrans" cxnId="{57B5F7F3-A8A8-450D-BF33-D78E8B90296E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63BDEB1-4B9A-40B2-B26D-744EA8FDC352}" type="sibTrans" cxnId="{57B5F7F3-A8A8-450D-BF33-D78E8B90296E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67E65F80-B749-4552-AFF6-AA62DB839F3C}">
      <dgm:prSet phldrT="[文本]" custT="1"/>
      <dgm:spPr/>
      <dgm:t>
        <a:bodyPr/>
        <a:lstStyle/>
        <a:p>
          <a:pPr algn="l"/>
          <a:r>
            <a: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rPr>
            <a:t>1.5 WebView2 and PWA</a:t>
          </a:r>
          <a:endParaRPr lang="zh-CN" altLang="en-US" sz="28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9EA5891-947D-4CC5-AAFA-54016DE94000}" type="parTrans" cxnId="{39F2293E-CAD9-4FAD-9C7F-C8D55367CBCE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3DC04ADC-2FB1-4B13-B56E-DEE2D2C4CAB8}" type="sibTrans" cxnId="{39F2293E-CAD9-4FAD-9C7F-C8D55367CBCE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DDE2EFAC-FD0A-43B9-9885-8F584F8B2687}" type="pres">
      <dgm:prSet presAssocID="{C0DAA090-DC2F-4A5B-84CF-FE23997C0F8D}" presName="linearFlow" presStyleCnt="0">
        <dgm:presLayoutVars>
          <dgm:dir/>
          <dgm:resizeHandles val="exact"/>
        </dgm:presLayoutVars>
      </dgm:prSet>
      <dgm:spPr/>
    </dgm:pt>
    <dgm:pt modelId="{03C015DC-9CB5-48B5-B022-9C08FF2BB67F}" type="pres">
      <dgm:prSet presAssocID="{0EB4CFA3-2877-4CD2-8638-6B78E74A3005}" presName="composite" presStyleCnt="0"/>
      <dgm:spPr/>
    </dgm:pt>
    <dgm:pt modelId="{083CB889-864A-48B4-A20B-3444EFBE5EE6}" type="pres">
      <dgm:prSet presAssocID="{0EB4CFA3-2877-4CD2-8638-6B78E74A3005}" presName="imgShp" presStyleLbl="fgImgPlac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BDA9855D-7D78-437D-BD78-790FC97E081F}" type="pres">
      <dgm:prSet presAssocID="{0EB4CFA3-2877-4CD2-8638-6B78E74A3005}" presName="txShp" presStyleLbl="node1" presStyleIdx="0" presStyleCnt="5">
        <dgm:presLayoutVars>
          <dgm:bulletEnabled val="1"/>
        </dgm:presLayoutVars>
      </dgm:prSet>
      <dgm:spPr/>
    </dgm:pt>
    <dgm:pt modelId="{176E4038-6664-4B38-A111-E910267DC30B}" type="pres">
      <dgm:prSet presAssocID="{063BDEB1-4B9A-40B2-B26D-744EA8FDC352}" presName="spacing" presStyleCnt="0"/>
      <dgm:spPr/>
    </dgm:pt>
    <dgm:pt modelId="{F86355EA-7315-4404-8DB2-95216AEB3B8A}" type="pres">
      <dgm:prSet presAssocID="{B39E45CA-4B90-4BA5-AC4B-EBDCA7F79487}" presName="composite" presStyleCnt="0"/>
      <dgm:spPr/>
    </dgm:pt>
    <dgm:pt modelId="{BDA2664F-D760-4676-988D-9DECE8C71CCC}" type="pres">
      <dgm:prSet presAssocID="{B39E45CA-4B90-4BA5-AC4B-EBDCA7F79487}" presName="imgShp" presStyleLbl="fgImgPlace1" presStyleIdx="1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F907B27B-B246-4928-AC93-8A19B8E86AA6}" type="pres">
      <dgm:prSet presAssocID="{B39E45CA-4B90-4BA5-AC4B-EBDCA7F79487}" presName="txShp" presStyleLbl="node1" presStyleIdx="1" presStyleCnt="5">
        <dgm:presLayoutVars>
          <dgm:bulletEnabled val="1"/>
        </dgm:presLayoutVars>
      </dgm:prSet>
      <dgm:spPr/>
    </dgm:pt>
    <dgm:pt modelId="{11472BDA-002C-4AC8-8CC0-396DCF3ABB3B}" type="pres">
      <dgm:prSet presAssocID="{E62A0279-F5C6-468D-A5C5-4AC2E078B623}" presName="spacing" presStyleCnt="0"/>
      <dgm:spPr/>
    </dgm:pt>
    <dgm:pt modelId="{586EC0CC-8B1E-4061-BBE3-BE2792702B83}" type="pres">
      <dgm:prSet presAssocID="{130D3908-710E-4E1A-B7D8-47B8EA36ED4A}" presName="composite" presStyleCnt="0"/>
      <dgm:spPr/>
    </dgm:pt>
    <dgm:pt modelId="{7FE62E54-E85F-4DBB-997F-689B5CDFD62D}" type="pres">
      <dgm:prSet presAssocID="{130D3908-710E-4E1A-B7D8-47B8EA36ED4A}" presName="imgShp" presStyleLbl="fgImgPlace1" presStyleIdx="2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34905F94-283E-4E2E-B949-4A5102C3F22E}" type="pres">
      <dgm:prSet presAssocID="{130D3908-710E-4E1A-B7D8-47B8EA36ED4A}" presName="txShp" presStyleLbl="node1" presStyleIdx="2" presStyleCnt="5">
        <dgm:presLayoutVars>
          <dgm:bulletEnabled val="1"/>
        </dgm:presLayoutVars>
      </dgm:prSet>
      <dgm:spPr/>
    </dgm:pt>
    <dgm:pt modelId="{48586205-9294-4296-BDD7-7DD0341827D6}" type="pres">
      <dgm:prSet presAssocID="{9007DD70-9C54-4477-9E19-C04AF4AA79E1}" presName="spacing" presStyleCnt="0"/>
      <dgm:spPr/>
    </dgm:pt>
    <dgm:pt modelId="{6CC95308-025F-4033-88A7-DD028B775712}" type="pres">
      <dgm:prSet presAssocID="{19643720-2B40-4681-B6AA-424E0E901AAB}" presName="composite" presStyleCnt="0"/>
      <dgm:spPr/>
    </dgm:pt>
    <dgm:pt modelId="{9D48952A-8DE3-45EB-8CB6-5152C3B3C507}" type="pres">
      <dgm:prSet presAssocID="{19643720-2B40-4681-B6AA-424E0E901AAB}" presName="imgShp" presStyleLbl="fgImgPlace1" presStyleIdx="3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4A90FFE2-DE88-4B0D-886D-0593F18265A5}" type="pres">
      <dgm:prSet presAssocID="{19643720-2B40-4681-B6AA-424E0E901AAB}" presName="txShp" presStyleLbl="node1" presStyleIdx="3" presStyleCnt="5">
        <dgm:presLayoutVars>
          <dgm:bulletEnabled val="1"/>
        </dgm:presLayoutVars>
      </dgm:prSet>
      <dgm:spPr/>
    </dgm:pt>
    <dgm:pt modelId="{2ECABCC0-01EF-4DF3-B19F-75988E1767AF}" type="pres">
      <dgm:prSet presAssocID="{1397822D-B5D6-4C7A-B9A1-9207CFE945C4}" presName="spacing" presStyleCnt="0"/>
      <dgm:spPr/>
    </dgm:pt>
    <dgm:pt modelId="{ACDE7258-5FFC-4C2B-9049-1CB2AA5605C9}" type="pres">
      <dgm:prSet presAssocID="{67E65F80-B749-4552-AFF6-AA62DB839F3C}" presName="composite" presStyleCnt="0"/>
      <dgm:spPr/>
    </dgm:pt>
    <dgm:pt modelId="{FBC026BE-7CB9-4486-AAD6-ED1AA59A4D6B}" type="pres">
      <dgm:prSet presAssocID="{67E65F80-B749-4552-AFF6-AA62DB839F3C}" presName="imgShp" presStyleLbl="fgImgPlace1" presStyleIdx="4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E8B453A4-10D1-497E-82A0-9CF5B372D781}" type="pres">
      <dgm:prSet presAssocID="{67E65F80-B749-4552-AFF6-AA62DB839F3C}" presName="txShp" presStyleLbl="node1" presStyleIdx="4" presStyleCnt="5">
        <dgm:presLayoutVars>
          <dgm:bulletEnabled val="1"/>
        </dgm:presLayoutVars>
      </dgm:prSet>
      <dgm:spPr/>
    </dgm:pt>
  </dgm:ptLst>
  <dgm:cxnLst>
    <dgm:cxn modelId="{851E7807-5DCB-450F-91CB-BC7CE976400B}" srcId="{C0DAA090-DC2F-4A5B-84CF-FE23997C0F8D}" destId="{130D3908-710E-4E1A-B7D8-47B8EA36ED4A}" srcOrd="2" destOrd="0" parTransId="{42EC6CF3-FF18-437E-8D44-AA882D54CEE0}" sibTransId="{9007DD70-9C54-4477-9E19-C04AF4AA79E1}"/>
    <dgm:cxn modelId="{4DE93A12-A6B5-47EB-ABDC-C4FD0309B456}" type="presOf" srcId="{B39E45CA-4B90-4BA5-AC4B-EBDCA7F79487}" destId="{F907B27B-B246-4928-AC93-8A19B8E86AA6}" srcOrd="0" destOrd="0" presId="urn:microsoft.com/office/officeart/2005/8/layout/vList3"/>
    <dgm:cxn modelId="{39F2293E-CAD9-4FAD-9C7F-C8D55367CBCE}" srcId="{C0DAA090-DC2F-4A5B-84CF-FE23997C0F8D}" destId="{67E65F80-B749-4552-AFF6-AA62DB839F3C}" srcOrd="4" destOrd="0" parTransId="{79EA5891-947D-4CC5-AAFA-54016DE94000}" sibTransId="{3DC04ADC-2FB1-4B13-B56E-DEE2D2C4CAB8}"/>
    <dgm:cxn modelId="{33A53B55-5868-4CCC-85AD-17C7FB71C2FC}" srcId="{C0DAA090-DC2F-4A5B-84CF-FE23997C0F8D}" destId="{19643720-2B40-4681-B6AA-424E0E901AAB}" srcOrd="3" destOrd="0" parTransId="{06FC63D7-59F4-4FCF-BA3C-82CA82021EE0}" sibTransId="{1397822D-B5D6-4C7A-B9A1-9207CFE945C4}"/>
    <dgm:cxn modelId="{864E5C82-B3C8-474C-B1E4-42B78DDCD522}" type="presOf" srcId="{C0DAA090-DC2F-4A5B-84CF-FE23997C0F8D}" destId="{DDE2EFAC-FD0A-43B9-9885-8F584F8B2687}" srcOrd="0" destOrd="0" presId="urn:microsoft.com/office/officeart/2005/8/layout/vList3"/>
    <dgm:cxn modelId="{86628A9E-22D6-4C60-8249-0BFE480BFF5A}" srcId="{C0DAA090-DC2F-4A5B-84CF-FE23997C0F8D}" destId="{B39E45CA-4B90-4BA5-AC4B-EBDCA7F79487}" srcOrd="1" destOrd="0" parTransId="{AF02B0CB-D4D3-4689-AF3F-63B0CF0E9DB7}" sibTransId="{E62A0279-F5C6-468D-A5C5-4AC2E078B623}"/>
    <dgm:cxn modelId="{9FBF72B5-1C28-40F2-89C3-08AFB13D3E4E}" type="presOf" srcId="{0EB4CFA3-2877-4CD2-8638-6B78E74A3005}" destId="{BDA9855D-7D78-437D-BD78-790FC97E081F}" srcOrd="0" destOrd="0" presId="urn:microsoft.com/office/officeart/2005/8/layout/vList3"/>
    <dgm:cxn modelId="{B69EE3B7-6352-4D18-85A0-6F0541D9B5D3}" type="presOf" srcId="{130D3908-710E-4E1A-B7D8-47B8EA36ED4A}" destId="{34905F94-283E-4E2E-B949-4A5102C3F22E}" srcOrd="0" destOrd="0" presId="urn:microsoft.com/office/officeart/2005/8/layout/vList3"/>
    <dgm:cxn modelId="{3BA407BA-CFDE-47B2-B9CA-A441C576491D}" type="presOf" srcId="{19643720-2B40-4681-B6AA-424E0E901AAB}" destId="{4A90FFE2-DE88-4B0D-886D-0593F18265A5}" srcOrd="0" destOrd="0" presId="urn:microsoft.com/office/officeart/2005/8/layout/vList3"/>
    <dgm:cxn modelId="{57B5F7F3-A8A8-450D-BF33-D78E8B90296E}" srcId="{C0DAA090-DC2F-4A5B-84CF-FE23997C0F8D}" destId="{0EB4CFA3-2877-4CD2-8638-6B78E74A3005}" srcOrd="0" destOrd="0" parTransId="{78E91C60-98EE-4736-9F1F-0A4515469F8E}" sibTransId="{063BDEB1-4B9A-40B2-B26D-744EA8FDC352}"/>
    <dgm:cxn modelId="{27C5B7F7-7EBB-4570-917D-335ACBCC009B}" type="presOf" srcId="{67E65F80-B749-4552-AFF6-AA62DB839F3C}" destId="{E8B453A4-10D1-497E-82A0-9CF5B372D781}" srcOrd="0" destOrd="0" presId="urn:microsoft.com/office/officeart/2005/8/layout/vList3"/>
    <dgm:cxn modelId="{41150D57-3446-4F65-BEF0-2CD54AB4CDCE}" type="presParOf" srcId="{DDE2EFAC-FD0A-43B9-9885-8F584F8B2687}" destId="{03C015DC-9CB5-48B5-B022-9C08FF2BB67F}" srcOrd="0" destOrd="0" presId="urn:microsoft.com/office/officeart/2005/8/layout/vList3"/>
    <dgm:cxn modelId="{C0E8196C-9A1E-4935-846F-AEDFBFF57B34}" type="presParOf" srcId="{03C015DC-9CB5-48B5-B022-9C08FF2BB67F}" destId="{083CB889-864A-48B4-A20B-3444EFBE5EE6}" srcOrd="0" destOrd="0" presId="urn:microsoft.com/office/officeart/2005/8/layout/vList3"/>
    <dgm:cxn modelId="{2CF95AF5-686C-4E81-A7B2-FDE16CD5D36A}" type="presParOf" srcId="{03C015DC-9CB5-48B5-B022-9C08FF2BB67F}" destId="{BDA9855D-7D78-437D-BD78-790FC97E081F}" srcOrd="1" destOrd="0" presId="urn:microsoft.com/office/officeart/2005/8/layout/vList3"/>
    <dgm:cxn modelId="{F65542E3-A4E2-4D68-8174-176FAC168A7C}" type="presParOf" srcId="{DDE2EFAC-FD0A-43B9-9885-8F584F8B2687}" destId="{176E4038-6664-4B38-A111-E910267DC30B}" srcOrd="1" destOrd="0" presId="urn:microsoft.com/office/officeart/2005/8/layout/vList3"/>
    <dgm:cxn modelId="{C12FAB64-105B-4559-8C53-95C2C43D07E7}" type="presParOf" srcId="{DDE2EFAC-FD0A-43B9-9885-8F584F8B2687}" destId="{F86355EA-7315-4404-8DB2-95216AEB3B8A}" srcOrd="2" destOrd="0" presId="urn:microsoft.com/office/officeart/2005/8/layout/vList3"/>
    <dgm:cxn modelId="{43380A88-1503-4FE1-B70A-E2DE24F086DB}" type="presParOf" srcId="{F86355EA-7315-4404-8DB2-95216AEB3B8A}" destId="{BDA2664F-D760-4676-988D-9DECE8C71CCC}" srcOrd="0" destOrd="0" presId="urn:microsoft.com/office/officeart/2005/8/layout/vList3"/>
    <dgm:cxn modelId="{2E348613-AAE0-4D05-B2D0-B3E54796C9D8}" type="presParOf" srcId="{F86355EA-7315-4404-8DB2-95216AEB3B8A}" destId="{F907B27B-B246-4928-AC93-8A19B8E86AA6}" srcOrd="1" destOrd="0" presId="urn:microsoft.com/office/officeart/2005/8/layout/vList3"/>
    <dgm:cxn modelId="{DDCD5829-E3D0-4D16-87A3-191101ACF7F6}" type="presParOf" srcId="{DDE2EFAC-FD0A-43B9-9885-8F584F8B2687}" destId="{11472BDA-002C-4AC8-8CC0-396DCF3ABB3B}" srcOrd="3" destOrd="0" presId="urn:microsoft.com/office/officeart/2005/8/layout/vList3"/>
    <dgm:cxn modelId="{3EC046C0-9C2C-4CBF-B669-0518312DA7E0}" type="presParOf" srcId="{DDE2EFAC-FD0A-43B9-9885-8F584F8B2687}" destId="{586EC0CC-8B1E-4061-BBE3-BE2792702B83}" srcOrd="4" destOrd="0" presId="urn:microsoft.com/office/officeart/2005/8/layout/vList3"/>
    <dgm:cxn modelId="{1D30C12E-C649-4834-AE99-5F76F09FB7F9}" type="presParOf" srcId="{586EC0CC-8B1E-4061-BBE3-BE2792702B83}" destId="{7FE62E54-E85F-4DBB-997F-689B5CDFD62D}" srcOrd="0" destOrd="0" presId="urn:microsoft.com/office/officeart/2005/8/layout/vList3"/>
    <dgm:cxn modelId="{487B7467-5FF1-4989-B025-216942697C1F}" type="presParOf" srcId="{586EC0CC-8B1E-4061-BBE3-BE2792702B83}" destId="{34905F94-283E-4E2E-B949-4A5102C3F22E}" srcOrd="1" destOrd="0" presId="urn:microsoft.com/office/officeart/2005/8/layout/vList3"/>
    <dgm:cxn modelId="{CCB04E26-D1DA-4AC5-B322-3420F6653987}" type="presParOf" srcId="{DDE2EFAC-FD0A-43B9-9885-8F584F8B2687}" destId="{48586205-9294-4296-BDD7-7DD0341827D6}" srcOrd="5" destOrd="0" presId="urn:microsoft.com/office/officeart/2005/8/layout/vList3"/>
    <dgm:cxn modelId="{57639972-5B41-4337-A5D5-37EEFD72A04E}" type="presParOf" srcId="{DDE2EFAC-FD0A-43B9-9885-8F584F8B2687}" destId="{6CC95308-025F-4033-88A7-DD028B775712}" srcOrd="6" destOrd="0" presId="urn:microsoft.com/office/officeart/2005/8/layout/vList3"/>
    <dgm:cxn modelId="{6E492834-10B1-4FF5-B384-EF2FDDF83B05}" type="presParOf" srcId="{6CC95308-025F-4033-88A7-DD028B775712}" destId="{9D48952A-8DE3-45EB-8CB6-5152C3B3C507}" srcOrd="0" destOrd="0" presId="urn:microsoft.com/office/officeart/2005/8/layout/vList3"/>
    <dgm:cxn modelId="{D6B9DA02-2B38-4082-BFC4-FAB86D467DE6}" type="presParOf" srcId="{6CC95308-025F-4033-88A7-DD028B775712}" destId="{4A90FFE2-DE88-4B0D-886D-0593F18265A5}" srcOrd="1" destOrd="0" presId="urn:microsoft.com/office/officeart/2005/8/layout/vList3"/>
    <dgm:cxn modelId="{ADEA9839-9EF5-4D4C-9670-29289CDD39AC}" type="presParOf" srcId="{DDE2EFAC-FD0A-43B9-9885-8F584F8B2687}" destId="{2ECABCC0-01EF-4DF3-B19F-75988E1767AF}" srcOrd="7" destOrd="0" presId="urn:microsoft.com/office/officeart/2005/8/layout/vList3"/>
    <dgm:cxn modelId="{3AAD1D96-979A-4E61-9276-429CA939D6AE}" type="presParOf" srcId="{DDE2EFAC-FD0A-43B9-9885-8F584F8B2687}" destId="{ACDE7258-5FFC-4C2B-9049-1CB2AA5605C9}" srcOrd="8" destOrd="0" presId="urn:microsoft.com/office/officeart/2005/8/layout/vList3"/>
    <dgm:cxn modelId="{CE04890F-2747-44E5-A069-EA3E03BB9D59}" type="presParOf" srcId="{ACDE7258-5FFC-4C2B-9049-1CB2AA5605C9}" destId="{FBC026BE-7CB9-4486-AAD6-ED1AA59A4D6B}" srcOrd="0" destOrd="0" presId="urn:microsoft.com/office/officeart/2005/8/layout/vList3"/>
    <dgm:cxn modelId="{C6CFD93E-59F8-49EB-B04D-85C74C9457C3}" type="presParOf" srcId="{ACDE7258-5FFC-4C2B-9049-1CB2AA5605C9}" destId="{E8B453A4-10D1-497E-82A0-9CF5B372D781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0DAA090-DC2F-4A5B-84CF-FE23997C0F8D}" type="doc">
      <dgm:prSet loTypeId="urn:microsoft.com/office/officeart/2005/8/layout/vList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B39E45CA-4B90-4BA5-AC4B-EBDCA7F79487}">
      <dgm:prSet phldrT="[文本]" custT="1"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algn="l"/>
          <a:r>
            <a:rPr lang="en-US" altLang="zh-CN" sz="28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1.2 Windows Programming</a:t>
          </a:r>
          <a:endParaRPr lang="zh-CN" altLang="en-US" sz="2800" dirty="0">
            <a:solidFill>
              <a:schemeClr val="tx2">
                <a:lumMod val="20000"/>
                <a:lumOff val="80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AF02B0CB-D4D3-4689-AF3F-63B0CF0E9DB7}" type="parTrans" cxnId="{86628A9E-22D6-4C60-8249-0BFE480BFF5A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E62A0279-F5C6-468D-A5C5-4AC2E078B623}" type="sibTrans" cxnId="{86628A9E-22D6-4C60-8249-0BFE480BFF5A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30D3908-710E-4E1A-B7D8-47B8EA36ED4A}">
      <dgm:prSet phldrT="[文本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 algn="l"/>
          <a:r>
            <a: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rPr>
            <a:t>1.3 MVVM and WPF</a:t>
          </a:r>
          <a:endParaRPr lang="zh-CN" altLang="en-US" sz="28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42EC6CF3-FF18-437E-8D44-AA882D54CEE0}" type="parTrans" cxnId="{851E7807-5DCB-450F-91CB-BC7CE976400B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9007DD70-9C54-4477-9E19-C04AF4AA79E1}" type="sibTrans" cxnId="{851E7807-5DCB-450F-91CB-BC7CE976400B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9643720-2B40-4681-B6AA-424E0E901AAB}">
      <dgm:prSet phldrT="[文本]" custT="1"/>
      <dgm:spPr/>
      <dgm:t>
        <a:bodyPr/>
        <a:lstStyle/>
        <a:p>
          <a:pPr algn="l"/>
          <a:r>
            <a: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rPr>
            <a:t>1.4 UWP, </a:t>
          </a:r>
          <a:r>
            <a:rPr lang="en-US" altLang="zh-CN" sz="2800" dirty="0" err="1">
              <a:latin typeface="微软雅黑" panose="020B0503020204020204" pitchFamily="34" charset="-122"/>
              <a:ea typeface="微软雅黑" panose="020B0503020204020204" pitchFamily="34" charset="-122"/>
            </a:rPr>
            <a:t>WinUI</a:t>
          </a:r>
          <a:r>
            <a: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rPr>
            <a:t> and App SDK</a:t>
          </a:r>
          <a:endParaRPr lang="zh-CN" altLang="en-US" sz="28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6FC63D7-59F4-4FCF-BA3C-82CA82021EE0}" type="parTrans" cxnId="{33A53B55-5868-4CCC-85AD-17C7FB71C2FC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397822D-B5D6-4C7A-B9A1-9207CFE945C4}" type="sibTrans" cxnId="{33A53B55-5868-4CCC-85AD-17C7FB71C2FC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EB4CFA3-2877-4CD2-8638-6B78E74A3005}">
      <dgm:prSet phldrT="[文本]" custT="1"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algn="l"/>
          <a:r>
            <a:rPr lang="en-US" altLang="zh-CN" sz="28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1.1 Introduction</a:t>
          </a:r>
          <a:endParaRPr lang="zh-CN" altLang="en-US" sz="2800" dirty="0">
            <a:solidFill>
              <a:schemeClr val="tx2">
                <a:lumMod val="20000"/>
                <a:lumOff val="80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8E91C60-98EE-4736-9F1F-0A4515469F8E}" type="parTrans" cxnId="{57B5F7F3-A8A8-450D-BF33-D78E8B90296E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63BDEB1-4B9A-40B2-B26D-744EA8FDC352}" type="sibTrans" cxnId="{57B5F7F3-A8A8-450D-BF33-D78E8B90296E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67E65F80-B749-4552-AFF6-AA62DB839F3C}">
      <dgm:prSet phldrT="[文本]" custT="1"/>
      <dgm:spPr/>
      <dgm:t>
        <a:bodyPr/>
        <a:lstStyle/>
        <a:p>
          <a:pPr algn="l"/>
          <a:r>
            <a: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rPr>
            <a:t>1.5 WebView2 and PWA</a:t>
          </a:r>
          <a:endParaRPr lang="zh-CN" altLang="en-US" sz="28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9EA5891-947D-4CC5-AAFA-54016DE94000}" type="parTrans" cxnId="{39F2293E-CAD9-4FAD-9C7F-C8D55367CBCE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3DC04ADC-2FB1-4B13-B56E-DEE2D2C4CAB8}" type="sibTrans" cxnId="{39F2293E-CAD9-4FAD-9C7F-C8D55367CBCE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DDE2EFAC-FD0A-43B9-9885-8F584F8B2687}" type="pres">
      <dgm:prSet presAssocID="{C0DAA090-DC2F-4A5B-84CF-FE23997C0F8D}" presName="linearFlow" presStyleCnt="0">
        <dgm:presLayoutVars>
          <dgm:dir/>
          <dgm:resizeHandles val="exact"/>
        </dgm:presLayoutVars>
      </dgm:prSet>
      <dgm:spPr/>
    </dgm:pt>
    <dgm:pt modelId="{03C015DC-9CB5-48B5-B022-9C08FF2BB67F}" type="pres">
      <dgm:prSet presAssocID="{0EB4CFA3-2877-4CD2-8638-6B78E74A3005}" presName="composite" presStyleCnt="0"/>
      <dgm:spPr/>
    </dgm:pt>
    <dgm:pt modelId="{083CB889-864A-48B4-A20B-3444EFBE5EE6}" type="pres">
      <dgm:prSet presAssocID="{0EB4CFA3-2877-4CD2-8638-6B78E74A3005}" presName="imgShp" presStyleLbl="fgImgPlac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BDA9855D-7D78-437D-BD78-790FC97E081F}" type="pres">
      <dgm:prSet presAssocID="{0EB4CFA3-2877-4CD2-8638-6B78E74A3005}" presName="txShp" presStyleLbl="node1" presStyleIdx="0" presStyleCnt="5">
        <dgm:presLayoutVars>
          <dgm:bulletEnabled val="1"/>
        </dgm:presLayoutVars>
      </dgm:prSet>
      <dgm:spPr/>
    </dgm:pt>
    <dgm:pt modelId="{176E4038-6664-4B38-A111-E910267DC30B}" type="pres">
      <dgm:prSet presAssocID="{063BDEB1-4B9A-40B2-B26D-744EA8FDC352}" presName="spacing" presStyleCnt="0"/>
      <dgm:spPr/>
    </dgm:pt>
    <dgm:pt modelId="{F86355EA-7315-4404-8DB2-95216AEB3B8A}" type="pres">
      <dgm:prSet presAssocID="{B39E45CA-4B90-4BA5-AC4B-EBDCA7F79487}" presName="composite" presStyleCnt="0"/>
      <dgm:spPr/>
    </dgm:pt>
    <dgm:pt modelId="{BDA2664F-D760-4676-988D-9DECE8C71CCC}" type="pres">
      <dgm:prSet presAssocID="{B39E45CA-4B90-4BA5-AC4B-EBDCA7F79487}" presName="imgShp" presStyleLbl="fgImgPlace1" presStyleIdx="1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F907B27B-B246-4928-AC93-8A19B8E86AA6}" type="pres">
      <dgm:prSet presAssocID="{B39E45CA-4B90-4BA5-AC4B-EBDCA7F79487}" presName="txShp" presStyleLbl="node1" presStyleIdx="1" presStyleCnt="5">
        <dgm:presLayoutVars>
          <dgm:bulletEnabled val="1"/>
        </dgm:presLayoutVars>
      </dgm:prSet>
      <dgm:spPr/>
    </dgm:pt>
    <dgm:pt modelId="{11472BDA-002C-4AC8-8CC0-396DCF3ABB3B}" type="pres">
      <dgm:prSet presAssocID="{E62A0279-F5C6-468D-A5C5-4AC2E078B623}" presName="spacing" presStyleCnt="0"/>
      <dgm:spPr/>
    </dgm:pt>
    <dgm:pt modelId="{586EC0CC-8B1E-4061-BBE3-BE2792702B83}" type="pres">
      <dgm:prSet presAssocID="{130D3908-710E-4E1A-B7D8-47B8EA36ED4A}" presName="composite" presStyleCnt="0"/>
      <dgm:spPr/>
    </dgm:pt>
    <dgm:pt modelId="{7FE62E54-E85F-4DBB-997F-689B5CDFD62D}" type="pres">
      <dgm:prSet presAssocID="{130D3908-710E-4E1A-B7D8-47B8EA36ED4A}" presName="imgShp" presStyleLbl="fgImgPlace1" presStyleIdx="2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34905F94-283E-4E2E-B949-4A5102C3F22E}" type="pres">
      <dgm:prSet presAssocID="{130D3908-710E-4E1A-B7D8-47B8EA36ED4A}" presName="txShp" presStyleLbl="node1" presStyleIdx="2" presStyleCnt="5">
        <dgm:presLayoutVars>
          <dgm:bulletEnabled val="1"/>
        </dgm:presLayoutVars>
      </dgm:prSet>
      <dgm:spPr/>
    </dgm:pt>
    <dgm:pt modelId="{48586205-9294-4296-BDD7-7DD0341827D6}" type="pres">
      <dgm:prSet presAssocID="{9007DD70-9C54-4477-9E19-C04AF4AA79E1}" presName="spacing" presStyleCnt="0"/>
      <dgm:spPr/>
    </dgm:pt>
    <dgm:pt modelId="{6CC95308-025F-4033-88A7-DD028B775712}" type="pres">
      <dgm:prSet presAssocID="{19643720-2B40-4681-B6AA-424E0E901AAB}" presName="composite" presStyleCnt="0"/>
      <dgm:spPr/>
    </dgm:pt>
    <dgm:pt modelId="{9D48952A-8DE3-45EB-8CB6-5152C3B3C507}" type="pres">
      <dgm:prSet presAssocID="{19643720-2B40-4681-B6AA-424E0E901AAB}" presName="imgShp" presStyleLbl="fgImgPlace1" presStyleIdx="3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4A90FFE2-DE88-4B0D-886D-0593F18265A5}" type="pres">
      <dgm:prSet presAssocID="{19643720-2B40-4681-B6AA-424E0E901AAB}" presName="txShp" presStyleLbl="node1" presStyleIdx="3" presStyleCnt="5">
        <dgm:presLayoutVars>
          <dgm:bulletEnabled val="1"/>
        </dgm:presLayoutVars>
      </dgm:prSet>
      <dgm:spPr/>
    </dgm:pt>
    <dgm:pt modelId="{2ECABCC0-01EF-4DF3-B19F-75988E1767AF}" type="pres">
      <dgm:prSet presAssocID="{1397822D-B5D6-4C7A-B9A1-9207CFE945C4}" presName="spacing" presStyleCnt="0"/>
      <dgm:spPr/>
    </dgm:pt>
    <dgm:pt modelId="{ACDE7258-5FFC-4C2B-9049-1CB2AA5605C9}" type="pres">
      <dgm:prSet presAssocID="{67E65F80-B749-4552-AFF6-AA62DB839F3C}" presName="composite" presStyleCnt="0"/>
      <dgm:spPr/>
    </dgm:pt>
    <dgm:pt modelId="{FBC026BE-7CB9-4486-AAD6-ED1AA59A4D6B}" type="pres">
      <dgm:prSet presAssocID="{67E65F80-B749-4552-AFF6-AA62DB839F3C}" presName="imgShp" presStyleLbl="fgImgPlace1" presStyleIdx="4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E8B453A4-10D1-497E-82A0-9CF5B372D781}" type="pres">
      <dgm:prSet presAssocID="{67E65F80-B749-4552-AFF6-AA62DB839F3C}" presName="txShp" presStyleLbl="node1" presStyleIdx="4" presStyleCnt="5">
        <dgm:presLayoutVars>
          <dgm:bulletEnabled val="1"/>
        </dgm:presLayoutVars>
      </dgm:prSet>
      <dgm:spPr/>
    </dgm:pt>
  </dgm:ptLst>
  <dgm:cxnLst>
    <dgm:cxn modelId="{851E7807-5DCB-450F-91CB-BC7CE976400B}" srcId="{C0DAA090-DC2F-4A5B-84CF-FE23997C0F8D}" destId="{130D3908-710E-4E1A-B7D8-47B8EA36ED4A}" srcOrd="2" destOrd="0" parTransId="{42EC6CF3-FF18-437E-8D44-AA882D54CEE0}" sibTransId="{9007DD70-9C54-4477-9E19-C04AF4AA79E1}"/>
    <dgm:cxn modelId="{4DE93A12-A6B5-47EB-ABDC-C4FD0309B456}" type="presOf" srcId="{B39E45CA-4B90-4BA5-AC4B-EBDCA7F79487}" destId="{F907B27B-B246-4928-AC93-8A19B8E86AA6}" srcOrd="0" destOrd="0" presId="urn:microsoft.com/office/officeart/2005/8/layout/vList3"/>
    <dgm:cxn modelId="{39F2293E-CAD9-4FAD-9C7F-C8D55367CBCE}" srcId="{C0DAA090-DC2F-4A5B-84CF-FE23997C0F8D}" destId="{67E65F80-B749-4552-AFF6-AA62DB839F3C}" srcOrd="4" destOrd="0" parTransId="{79EA5891-947D-4CC5-AAFA-54016DE94000}" sibTransId="{3DC04ADC-2FB1-4B13-B56E-DEE2D2C4CAB8}"/>
    <dgm:cxn modelId="{33A53B55-5868-4CCC-85AD-17C7FB71C2FC}" srcId="{C0DAA090-DC2F-4A5B-84CF-FE23997C0F8D}" destId="{19643720-2B40-4681-B6AA-424E0E901AAB}" srcOrd="3" destOrd="0" parTransId="{06FC63D7-59F4-4FCF-BA3C-82CA82021EE0}" sibTransId="{1397822D-B5D6-4C7A-B9A1-9207CFE945C4}"/>
    <dgm:cxn modelId="{864E5C82-B3C8-474C-B1E4-42B78DDCD522}" type="presOf" srcId="{C0DAA090-DC2F-4A5B-84CF-FE23997C0F8D}" destId="{DDE2EFAC-FD0A-43B9-9885-8F584F8B2687}" srcOrd="0" destOrd="0" presId="urn:microsoft.com/office/officeart/2005/8/layout/vList3"/>
    <dgm:cxn modelId="{86628A9E-22D6-4C60-8249-0BFE480BFF5A}" srcId="{C0DAA090-DC2F-4A5B-84CF-FE23997C0F8D}" destId="{B39E45CA-4B90-4BA5-AC4B-EBDCA7F79487}" srcOrd="1" destOrd="0" parTransId="{AF02B0CB-D4D3-4689-AF3F-63B0CF0E9DB7}" sibTransId="{E62A0279-F5C6-468D-A5C5-4AC2E078B623}"/>
    <dgm:cxn modelId="{9FBF72B5-1C28-40F2-89C3-08AFB13D3E4E}" type="presOf" srcId="{0EB4CFA3-2877-4CD2-8638-6B78E74A3005}" destId="{BDA9855D-7D78-437D-BD78-790FC97E081F}" srcOrd="0" destOrd="0" presId="urn:microsoft.com/office/officeart/2005/8/layout/vList3"/>
    <dgm:cxn modelId="{B69EE3B7-6352-4D18-85A0-6F0541D9B5D3}" type="presOf" srcId="{130D3908-710E-4E1A-B7D8-47B8EA36ED4A}" destId="{34905F94-283E-4E2E-B949-4A5102C3F22E}" srcOrd="0" destOrd="0" presId="urn:microsoft.com/office/officeart/2005/8/layout/vList3"/>
    <dgm:cxn modelId="{3BA407BA-CFDE-47B2-B9CA-A441C576491D}" type="presOf" srcId="{19643720-2B40-4681-B6AA-424E0E901AAB}" destId="{4A90FFE2-DE88-4B0D-886D-0593F18265A5}" srcOrd="0" destOrd="0" presId="urn:microsoft.com/office/officeart/2005/8/layout/vList3"/>
    <dgm:cxn modelId="{57B5F7F3-A8A8-450D-BF33-D78E8B90296E}" srcId="{C0DAA090-DC2F-4A5B-84CF-FE23997C0F8D}" destId="{0EB4CFA3-2877-4CD2-8638-6B78E74A3005}" srcOrd="0" destOrd="0" parTransId="{78E91C60-98EE-4736-9F1F-0A4515469F8E}" sibTransId="{063BDEB1-4B9A-40B2-B26D-744EA8FDC352}"/>
    <dgm:cxn modelId="{27C5B7F7-7EBB-4570-917D-335ACBCC009B}" type="presOf" srcId="{67E65F80-B749-4552-AFF6-AA62DB839F3C}" destId="{E8B453A4-10D1-497E-82A0-9CF5B372D781}" srcOrd="0" destOrd="0" presId="urn:microsoft.com/office/officeart/2005/8/layout/vList3"/>
    <dgm:cxn modelId="{41150D57-3446-4F65-BEF0-2CD54AB4CDCE}" type="presParOf" srcId="{DDE2EFAC-FD0A-43B9-9885-8F584F8B2687}" destId="{03C015DC-9CB5-48B5-B022-9C08FF2BB67F}" srcOrd="0" destOrd="0" presId="urn:microsoft.com/office/officeart/2005/8/layout/vList3"/>
    <dgm:cxn modelId="{C0E8196C-9A1E-4935-846F-AEDFBFF57B34}" type="presParOf" srcId="{03C015DC-9CB5-48B5-B022-9C08FF2BB67F}" destId="{083CB889-864A-48B4-A20B-3444EFBE5EE6}" srcOrd="0" destOrd="0" presId="urn:microsoft.com/office/officeart/2005/8/layout/vList3"/>
    <dgm:cxn modelId="{2CF95AF5-686C-4E81-A7B2-FDE16CD5D36A}" type="presParOf" srcId="{03C015DC-9CB5-48B5-B022-9C08FF2BB67F}" destId="{BDA9855D-7D78-437D-BD78-790FC97E081F}" srcOrd="1" destOrd="0" presId="urn:microsoft.com/office/officeart/2005/8/layout/vList3"/>
    <dgm:cxn modelId="{F65542E3-A4E2-4D68-8174-176FAC168A7C}" type="presParOf" srcId="{DDE2EFAC-FD0A-43B9-9885-8F584F8B2687}" destId="{176E4038-6664-4B38-A111-E910267DC30B}" srcOrd="1" destOrd="0" presId="urn:microsoft.com/office/officeart/2005/8/layout/vList3"/>
    <dgm:cxn modelId="{C12FAB64-105B-4559-8C53-95C2C43D07E7}" type="presParOf" srcId="{DDE2EFAC-FD0A-43B9-9885-8F584F8B2687}" destId="{F86355EA-7315-4404-8DB2-95216AEB3B8A}" srcOrd="2" destOrd="0" presId="urn:microsoft.com/office/officeart/2005/8/layout/vList3"/>
    <dgm:cxn modelId="{43380A88-1503-4FE1-B70A-E2DE24F086DB}" type="presParOf" srcId="{F86355EA-7315-4404-8DB2-95216AEB3B8A}" destId="{BDA2664F-D760-4676-988D-9DECE8C71CCC}" srcOrd="0" destOrd="0" presId="urn:microsoft.com/office/officeart/2005/8/layout/vList3"/>
    <dgm:cxn modelId="{2E348613-AAE0-4D05-B2D0-B3E54796C9D8}" type="presParOf" srcId="{F86355EA-7315-4404-8DB2-95216AEB3B8A}" destId="{F907B27B-B246-4928-AC93-8A19B8E86AA6}" srcOrd="1" destOrd="0" presId="urn:microsoft.com/office/officeart/2005/8/layout/vList3"/>
    <dgm:cxn modelId="{DDCD5829-E3D0-4D16-87A3-191101ACF7F6}" type="presParOf" srcId="{DDE2EFAC-FD0A-43B9-9885-8F584F8B2687}" destId="{11472BDA-002C-4AC8-8CC0-396DCF3ABB3B}" srcOrd="3" destOrd="0" presId="urn:microsoft.com/office/officeart/2005/8/layout/vList3"/>
    <dgm:cxn modelId="{3EC046C0-9C2C-4CBF-B669-0518312DA7E0}" type="presParOf" srcId="{DDE2EFAC-FD0A-43B9-9885-8F584F8B2687}" destId="{586EC0CC-8B1E-4061-BBE3-BE2792702B83}" srcOrd="4" destOrd="0" presId="urn:microsoft.com/office/officeart/2005/8/layout/vList3"/>
    <dgm:cxn modelId="{1D30C12E-C649-4834-AE99-5F76F09FB7F9}" type="presParOf" srcId="{586EC0CC-8B1E-4061-BBE3-BE2792702B83}" destId="{7FE62E54-E85F-4DBB-997F-689B5CDFD62D}" srcOrd="0" destOrd="0" presId="urn:microsoft.com/office/officeart/2005/8/layout/vList3"/>
    <dgm:cxn modelId="{487B7467-5FF1-4989-B025-216942697C1F}" type="presParOf" srcId="{586EC0CC-8B1E-4061-BBE3-BE2792702B83}" destId="{34905F94-283E-4E2E-B949-4A5102C3F22E}" srcOrd="1" destOrd="0" presId="urn:microsoft.com/office/officeart/2005/8/layout/vList3"/>
    <dgm:cxn modelId="{CCB04E26-D1DA-4AC5-B322-3420F6653987}" type="presParOf" srcId="{DDE2EFAC-FD0A-43B9-9885-8F584F8B2687}" destId="{48586205-9294-4296-BDD7-7DD0341827D6}" srcOrd="5" destOrd="0" presId="urn:microsoft.com/office/officeart/2005/8/layout/vList3"/>
    <dgm:cxn modelId="{57639972-5B41-4337-A5D5-37EEFD72A04E}" type="presParOf" srcId="{DDE2EFAC-FD0A-43B9-9885-8F584F8B2687}" destId="{6CC95308-025F-4033-88A7-DD028B775712}" srcOrd="6" destOrd="0" presId="urn:microsoft.com/office/officeart/2005/8/layout/vList3"/>
    <dgm:cxn modelId="{6E492834-10B1-4FF5-B384-EF2FDDF83B05}" type="presParOf" srcId="{6CC95308-025F-4033-88A7-DD028B775712}" destId="{9D48952A-8DE3-45EB-8CB6-5152C3B3C507}" srcOrd="0" destOrd="0" presId="urn:microsoft.com/office/officeart/2005/8/layout/vList3"/>
    <dgm:cxn modelId="{D6B9DA02-2B38-4082-BFC4-FAB86D467DE6}" type="presParOf" srcId="{6CC95308-025F-4033-88A7-DD028B775712}" destId="{4A90FFE2-DE88-4B0D-886D-0593F18265A5}" srcOrd="1" destOrd="0" presId="urn:microsoft.com/office/officeart/2005/8/layout/vList3"/>
    <dgm:cxn modelId="{ADEA9839-9EF5-4D4C-9670-29289CDD39AC}" type="presParOf" srcId="{DDE2EFAC-FD0A-43B9-9885-8F584F8B2687}" destId="{2ECABCC0-01EF-4DF3-B19F-75988E1767AF}" srcOrd="7" destOrd="0" presId="urn:microsoft.com/office/officeart/2005/8/layout/vList3"/>
    <dgm:cxn modelId="{3AAD1D96-979A-4E61-9276-429CA939D6AE}" type="presParOf" srcId="{DDE2EFAC-FD0A-43B9-9885-8F584F8B2687}" destId="{ACDE7258-5FFC-4C2B-9049-1CB2AA5605C9}" srcOrd="8" destOrd="0" presId="urn:microsoft.com/office/officeart/2005/8/layout/vList3"/>
    <dgm:cxn modelId="{CE04890F-2747-44E5-A069-EA3E03BB9D59}" type="presParOf" srcId="{ACDE7258-5FFC-4C2B-9049-1CB2AA5605C9}" destId="{FBC026BE-7CB9-4486-AAD6-ED1AA59A4D6B}" srcOrd="0" destOrd="0" presId="urn:microsoft.com/office/officeart/2005/8/layout/vList3"/>
    <dgm:cxn modelId="{C6CFD93E-59F8-49EB-B04D-85C74C9457C3}" type="presParOf" srcId="{ACDE7258-5FFC-4C2B-9049-1CB2AA5605C9}" destId="{E8B453A4-10D1-497E-82A0-9CF5B372D781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0DAA090-DC2F-4A5B-84CF-FE23997C0F8D}" type="doc">
      <dgm:prSet loTypeId="urn:microsoft.com/office/officeart/2005/8/layout/vList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B39E45CA-4B90-4BA5-AC4B-EBDCA7F79487}">
      <dgm:prSet phldrT="[文本]" custT="1"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algn="l"/>
          <a:r>
            <a:rPr lang="en-US" altLang="zh-CN" sz="28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1.2 Windows Programming</a:t>
          </a:r>
          <a:endParaRPr lang="zh-CN" altLang="en-US" sz="2800" dirty="0">
            <a:solidFill>
              <a:schemeClr val="tx2">
                <a:lumMod val="20000"/>
                <a:lumOff val="80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AF02B0CB-D4D3-4689-AF3F-63B0CF0E9DB7}" type="parTrans" cxnId="{86628A9E-22D6-4C60-8249-0BFE480BFF5A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E62A0279-F5C6-468D-A5C5-4AC2E078B623}" type="sibTrans" cxnId="{86628A9E-22D6-4C60-8249-0BFE480BFF5A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30D3908-710E-4E1A-B7D8-47B8EA36ED4A}">
      <dgm:prSet phldrT="[文本]" custT="1"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algn="l"/>
          <a:r>
            <a:rPr lang="en-US" altLang="zh-CN" sz="28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1.3 MVVM and WPF</a:t>
          </a:r>
          <a:endParaRPr lang="zh-CN" altLang="en-US" sz="2800" dirty="0">
            <a:solidFill>
              <a:schemeClr val="tx2">
                <a:lumMod val="20000"/>
                <a:lumOff val="80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42EC6CF3-FF18-437E-8D44-AA882D54CEE0}" type="parTrans" cxnId="{851E7807-5DCB-450F-91CB-BC7CE976400B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9007DD70-9C54-4477-9E19-C04AF4AA79E1}" type="sibTrans" cxnId="{851E7807-5DCB-450F-91CB-BC7CE976400B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9643720-2B40-4681-B6AA-424E0E901AAB}">
      <dgm:prSet phldrT="[文本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 algn="l"/>
          <a:r>
            <a: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rPr>
            <a:t>1.4 UWP, </a:t>
          </a:r>
          <a:r>
            <a:rPr lang="en-US" altLang="zh-CN" sz="2800" dirty="0" err="1">
              <a:latin typeface="微软雅黑" panose="020B0503020204020204" pitchFamily="34" charset="-122"/>
              <a:ea typeface="微软雅黑" panose="020B0503020204020204" pitchFamily="34" charset="-122"/>
            </a:rPr>
            <a:t>WinUI</a:t>
          </a:r>
          <a:r>
            <a: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rPr>
            <a:t> and App SDK</a:t>
          </a:r>
          <a:endParaRPr lang="zh-CN" altLang="en-US" sz="28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6FC63D7-59F4-4FCF-BA3C-82CA82021EE0}" type="parTrans" cxnId="{33A53B55-5868-4CCC-85AD-17C7FB71C2FC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397822D-B5D6-4C7A-B9A1-9207CFE945C4}" type="sibTrans" cxnId="{33A53B55-5868-4CCC-85AD-17C7FB71C2FC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EB4CFA3-2877-4CD2-8638-6B78E74A3005}">
      <dgm:prSet phldrT="[文本]" custT="1"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algn="l"/>
          <a:r>
            <a:rPr lang="en-US" altLang="zh-CN" sz="28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1.1 Introduction</a:t>
          </a:r>
          <a:endParaRPr lang="zh-CN" altLang="en-US" sz="2800" dirty="0">
            <a:solidFill>
              <a:schemeClr val="tx2">
                <a:lumMod val="20000"/>
                <a:lumOff val="80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8E91C60-98EE-4736-9F1F-0A4515469F8E}" type="parTrans" cxnId="{57B5F7F3-A8A8-450D-BF33-D78E8B90296E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63BDEB1-4B9A-40B2-B26D-744EA8FDC352}" type="sibTrans" cxnId="{57B5F7F3-A8A8-450D-BF33-D78E8B90296E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67E65F80-B749-4552-AFF6-AA62DB839F3C}">
      <dgm:prSet phldrT="[文本]" custT="1"/>
      <dgm:spPr/>
      <dgm:t>
        <a:bodyPr/>
        <a:lstStyle/>
        <a:p>
          <a:pPr algn="l"/>
          <a:r>
            <a: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rPr>
            <a:t>1.5 WebView2 and PWA</a:t>
          </a:r>
          <a:endParaRPr lang="zh-CN" altLang="en-US" sz="28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9EA5891-947D-4CC5-AAFA-54016DE94000}" type="parTrans" cxnId="{39F2293E-CAD9-4FAD-9C7F-C8D55367CBCE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3DC04ADC-2FB1-4B13-B56E-DEE2D2C4CAB8}" type="sibTrans" cxnId="{39F2293E-CAD9-4FAD-9C7F-C8D55367CBCE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DDE2EFAC-FD0A-43B9-9885-8F584F8B2687}" type="pres">
      <dgm:prSet presAssocID="{C0DAA090-DC2F-4A5B-84CF-FE23997C0F8D}" presName="linearFlow" presStyleCnt="0">
        <dgm:presLayoutVars>
          <dgm:dir/>
          <dgm:resizeHandles val="exact"/>
        </dgm:presLayoutVars>
      </dgm:prSet>
      <dgm:spPr/>
    </dgm:pt>
    <dgm:pt modelId="{03C015DC-9CB5-48B5-B022-9C08FF2BB67F}" type="pres">
      <dgm:prSet presAssocID="{0EB4CFA3-2877-4CD2-8638-6B78E74A3005}" presName="composite" presStyleCnt="0"/>
      <dgm:spPr/>
    </dgm:pt>
    <dgm:pt modelId="{083CB889-864A-48B4-A20B-3444EFBE5EE6}" type="pres">
      <dgm:prSet presAssocID="{0EB4CFA3-2877-4CD2-8638-6B78E74A3005}" presName="imgShp" presStyleLbl="fgImgPlac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BDA9855D-7D78-437D-BD78-790FC97E081F}" type="pres">
      <dgm:prSet presAssocID="{0EB4CFA3-2877-4CD2-8638-6B78E74A3005}" presName="txShp" presStyleLbl="node1" presStyleIdx="0" presStyleCnt="5">
        <dgm:presLayoutVars>
          <dgm:bulletEnabled val="1"/>
        </dgm:presLayoutVars>
      </dgm:prSet>
      <dgm:spPr/>
    </dgm:pt>
    <dgm:pt modelId="{176E4038-6664-4B38-A111-E910267DC30B}" type="pres">
      <dgm:prSet presAssocID="{063BDEB1-4B9A-40B2-B26D-744EA8FDC352}" presName="spacing" presStyleCnt="0"/>
      <dgm:spPr/>
    </dgm:pt>
    <dgm:pt modelId="{F86355EA-7315-4404-8DB2-95216AEB3B8A}" type="pres">
      <dgm:prSet presAssocID="{B39E45CA-4B90-4BA5-AC4B-EBDCA7F79487}" presName="composite" presStyleCnt="0"/>
      <dgm:spPr/>
    </dgm:pt>
    <dgm:pt modelId="{BDA2664F-D760-4676-988D-9DECE8C71CCC}" type="pres">
      <dgm:prSet presAssocID="{B39E45CA-4B90-4BA5-AC4B-EBDCA7F79487}" presName="imgShp" presStyleLbl="fgImgPlace1" presStyleIdx="1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F907B27B-B246-4928-AC93-8A19B8E86AA6}" type="pres">
      <dgm:prSet presAssocID="{B39E45CA-4B90-4BA5-AC4B-EBDCA7F79487}" presName="txShp" presStyleLbl="node1" presStyleIdx="1" presStyleCnt="5">
        <dgm:presLayoutVars>
          <dgm:bulletEnabled val="1"/>
        </dgm:presLayoutVars>
      </dgm:prSet>
      <dgm:spPr/>
    </dgm:pt>
    <dgm:pt modelId="{11472BDA-002C-4AC8-8CC0-396DCF3ABB3B}" type="pres">
      <dgm:prSet presAssocID="{E62A0279-F5C6-468D-A5C5-4AC2E078B623}" presName="spacing" presStyleCnt="0"/>
      <dgm:spPr/>
    </dgm:pt>
    <dgm:pt modelId="{586EC0CC-8B1E-4061-BBE3-BE2792702B83}" type="pres">
      <dgm:prSet presAssocID="{130D3908-710E-4E1A-B7D8-47B8EA36ED4A}" presName="composite" presStyleCnt="0"/>
      <dgm:spPr/>
    </dgm:pt>
    <dgm:pt modelId="{7FE62E54-E85F-4DBB-997F-689B5CDFD62D}" type="pres">
      <dgm:prSet presAssocID="{130D3908-710E-4E1A-B7D8-47B8EA36ED4A}" presName="imgShp" presStyleLbl="fgImgPlace1" presStyleIdx="2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34905F94-283E-4E2E-B949-4A5102C3F22E}" type="pres">
      <dgm:prSet presAssocID="{130D3908-710E-4E1A-B7D8-47B8EA36ED4A}" presName="txShp" presStyleLbl="node1" presStyleIdx="2" presStyleCnt="5">
        <dgm:presLayoutVars>
          <dgm:bulletEnabled val="1"/>
        </dgm:presLayoutVars>
      </dgm:prSet>
      <dgm:spPr/>
    </dgm:pt>
    <dgm:pt modelId="{48586205-9294-4296-BDD7-7DD0341827D6}" type="pres">
      <dgm:prSet presAssocID="{9007DD70-9C54-4477-9E19-C04AF4AA79E1}" presName="spacing" presStyleCnt="0"/>
      <dgm:spPr/>
    </dgm:pt>
    <dgm:pt modelId="{6CC95308-025F-4033-88A7-DD028B775712}" type="pres">
      <dgm:prSet presAssocID="{19643720-2B40-4681-B6AA-424E0E901AAB}" presName="composite" presStyleCnt="0"/>
      <dgm:spPr/>
    </dgm:pt>
    <dgm:pt modelId="{9D48952A-8DE3-45EB-8CB6-5152C3B3C507}" type="pres">
      <dgm:prSet presAssocID="{19643720-2B40-4681-B6AA-424E0E901AAB}" presName="imgShp" presStyleLbl="fgImgPlace1" presStyleIdx="3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4A90FFE2-DE88-4B0D-886D-0593F18265A5}" type="pres">
      <dgm:prSet presAssocID="{19643720-2B40-4681-B6AA-424E0E901AAB}" presName="txShp" presStyleLbl="node1" presStyleIdx="3" presStyleCnt="5">
        <dgm:presLayoutVars>
          <dgm:bulletEnabled val="1"/>
        </dgm:presLayoutVars>
      </dgm:prSet>
      <dgm:spPr/>
    </dgm:pt>
    <dgm:pt modelId="{2ECABCC0-01EF-4DF3-B19F-75988E1767AF}" type="pres">
      <dgm:prSet presAssocID="{1397822D-B5D6-4C7A-B9A1-9207CFE945C4}" presName="spacing" presStyleCnt="0"/>
      <dgm:spPr/>
    </dgm:pt>
    <dgm:pt modelId="{ACDE7258-5FFC-4C2B-9049-1CB2AA5605C9}" type="pres">
      <dgm:prSet presAssocID="{67E65F80-B749-4552-AFF6-AA62DB839F3C}" presName="composite" presStyleCnt="0"/>
      <dgm:spPr/>
    </dgm:pt>
    <dgm:pt modelId="{FBC026BE-7CB9-4486-AAD6-ED1AA59A4D6B}" type="pres">
      <dgm:prSet presAssocID="{67E65F80-B749-4552-AFF6-AA62DB839F3C}" presName="imgShp" presStyleLbl="fgImgPlace1" presStyleIdx="4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E8B453A4-10D1-497E-82A0-9CF5B372D781}" type="pres">
      <dgm:prSet presAssocID="{67E65F80-B749-4552-AFF6-AA62DB839F3C}" presName="txShp" presStyleLbl="node1" presStyleIdx="4" presStyleCnt="5">
        <dgm:presLayoutVars>
          <dgm:bulletEnabled val="1"/>
        </dgm:presLayoutVars>
      </dgm:prSet>
      <dgm:spPr/>
    </dgm:pt>
  </dgm:ptLst>
  <dgm:cxnLst>
    <dgm:cxn modelId="{851E7807-5DCB-450F-91CB-BC7CE976400B}" srcId="{C0DAA090-DC2F-4A5B-84CF-FE23997C0F8D}" destId="{130D3908-710E-4E1A-B7D8-47B8EA36ED4A}" srcOrd="2" destOrd="0" parTransId="{42EC6CF3-FF18-437E-8D44-AA882D54CEE0}" sibTransId="{9007DD70-9C54-4477-9E19-C04AF4AA79E1}"/>
    <dgm:cxn modelId="{4DE93A12-A6B5-47EB-ABDC-C4FD0309B456}" type="presOf" srcId="{B39E45CA-4B90-4BA5-AC4B-EBDCA7F79487}" destId="{F907B27B-B246-4928-AC93-8A19B8E86AA6}" srcOrd="0" destOrd="0" presId="urn:microsoft.com/office/officeart/2005/8/layout/vList3"/>
    <dgm:cxn modelId="{39F2293E-CAD9-4FAD-9C7F-C8D55367CBCE}" srcId="{C0DAA090-DC2F-4A5B-84CF-FE23997C0F8D}" destId="{67E65F80-B749-4552-AFF6-AA62DB839F3C}" srcOrd="4" destOrd="0" parTransId="{79EA5891-947D-4CC5-AAFA-54016DE94000}" sibTransId="{3DC04ADC-2FB1-4B13-B56E-DEE2D2C4CAB8}"/>
    <dgm:cxn modelId="{33A53B55-5868-4CCC-85AD-17C7FB71C2FC}" srcId="{C0DAA090-DC2F-4A5B-84CF-FE23997C0F8D}" destId="{19643720-2B40-4681-B6AA-424E0E901AAB}" srcOrd="3" destOrd="0" parTransId="{06FC63D7-59F4-4FCF-BA3C-82CA82021EE0}" sibTransId="{1397822D-B5D6-4C7A-B9A1-9207CFE945C4}"/>
    <dgm:cxn modelId="{864E5C82-B3C8-474C-B1E4-42B78DDCD522}" type="presOf" srcId="{C0DAA090-DC2F-4A5B-84CF-FE23997C0F8D}" destId="{DDE2EFAC-FD0A-43B9-9885-8F584F8B2687}" srcOrd="0" destOrd="0" presId="urn:microsoft.com/office/officeart/2005/8/layout/vList3"/>
    <dgm:cxn modelId="{86628A9E-22D6-4C60-8249-0BFE480BFF5A}" srcId="{C0DAA090-DC2F-4A5B-84CF-FE23997C0F8D}" destId="{B39E45CA-4B90-4BA5-AC4B-EBDCA7F79487}" srcOrd="1" destOrd="0" parTransId="{AF02B0CB-D4D3-4689-AF3F-63B0CF0E9DB7}" sibTransId="{E62A0279-F5C6-468D-A5C5-4AC2E078B623}"/>
    <dgm:cxn modelId="{9FBF72B5-1C28-40F2-89C3-08AFB13D3E4E}" type="presOf" srcId="{0EB4CFA3-2877-4CD2-8638-6B78E74A3005}" destId="{BDA9855D-7D78-437D-BD78-790FC97E081F}" srcOrd="0" destOrd="0" presId="urn:microsoft.com/office/officeart/2005/8/layout/vList3"/>
    <dgm:cxn modelId="{B69EE3B7-6352-4D18-85A0-6F0541D9B5D3}" type="presOf" srcId="{130D3908-710E-4E1A-B7D8-47B8EA36ED4A}" destId="{34905F94-283E-4E2E-B949-4A5102C3F22E}" srcOrd="0" destOrd="0" presId="urn:microsoft.com/office/officeart/2005/8/layout/vList3"/>
    <dgm:cxn modelId="{3BA407BA-CFDE-47B2-B9CA-A441C576491D}" type="presOf" srcId="{19643720-2B40-4681-B6AA-424E0E901AAB}" destId="{4A90FFE2-DE88-4B0D-886D-0593F18265A5}" srcOrd="0" destOrd="0" presId="urn:microsoft.com/office/officeart/2005/8/layout/vList3"/>
    <dgm:cxn modelId="{57B5F7F3-A8A8-450D-BF33-D78E8B90296E}" srcId="{C0DAA090-DC2F-4A5B-84CF-FE23997C0F8D}" destId="{0EB4CFA3-2877-4CD2-8638-6B78E74A3005}" srcOrd="0" destOrd="0" parTransId="{78E91C60-98EE-4736-9F1F-0A4515469F8E}" sibTransId="{063BDEB1-4B9A-40B2-B26D-744EA8FDC352}"/>
    <dgm:cxn modelId="{27C5B7F7-7EBB-4570-917D-335ACBCC009B}" type="presOf" srcId="{67E65F80-B749-4552-AFF6-AA62DB839F3C}" destId="{E8B453A4-10D1-497E-82A0-9CF5B372D781}" srcOrd="0" destOrd="0" presId="urn:microsoft.com/office/officeart/2005/8/layout/vList3"/>
    <dgm:cxn modelId="{41150D57-3446-4F65-BEF0-2CD54AB4CDCE}" type="presParOf" srcId="{DDE2EFAC-FD0A-43B9-9885-8F584F8B2687}" destId="{03C015DC-9CB5-48B5-B022-9C08FF2BB67F}" srcOrd="0" destOrd="0" presId="urn:microsoft.com/office/officeart/2005/8/layout/vList3"/>
    <dgm:cxn modelId="{C0E8196C-9A1E-4935-846F-AEDFBFF57B34}" type="presParOf" srcId="{03C015DC-9CB5-48B5-B022-9C08FF2BB67F}" destId="{083CB889-864A-48B4-A20B-3444EFBE5EE6}" srcOrd="0" destOrd="0" presId="urn:microsoft.com/office/officeart/2005/8/layout/vList3"/>
    <dgm:cxn modelId="{2CF95AF5-686C-4E81-A7B2-FDE16CD5D36A}" type="presParOf" srcId="{03C015DC-9CB5-48B5-B022-9C08FF2BB67F}" destId="{BDA9855D-7D78-437D-BD78-790FC97E081F}" srcOrd="1" destOrd="0" presId="urn:microsoft.com/office/officeart/2005/8/layout/vList3"/>
    <dgm:cxn modelId="{F65542E3-A4E2-4D68-8174-176FAC168A7C}" type="presParOf" srcId="{DDE2EFAC-FD0A-43B9-9885-8F584F8B2687}" destId="{176E4038-6664-4B38-A111-E910267DC30B}" srcOrd="1" destOrd="0" presId="urn:microsoft.com/office/officeart/2005/8/layout/vList3"/>
    <dgm:cxn modelId="{C12FAB64-105B-4559-8C53-95C2C43D07E7}" type="presParOf" srcId="{DDE2EFAC-FD0A-43B9-9885-8F584F8B2687}" destId="{F86355EA-7315-4404-8DB2-95216AEB3B8A}" srcOrd="2" destOrd="0" presId="urn:microsoft.com/office/officeart/2005/8/layout/vList3"/>
    <dgm:cxn modelId="{43380A88-1503-4FE1-B70A-E2DE24F086DB}" type="presParOf" srcId="{F86355EA-7315-4404-8DB2-95216AEB3B8A}" destId="{BDA2664F-D760-4676-988D-9DECE8C71CCC}" srcOrd="0" destOrd="0" presId="urn:microsoft.com/office/officeart/2005/8/layout/vList3"/>
    <dgm:cxn modelId="{2E348613-AAE0-4D05-B2D0-B3E54796C9D8}" type="presParOf" srcId="{F86355EA-7315-4404-8DB2-95216AEB3B8A}" destId="{F907B27B-B246-4928-AC93-8A19B8E86AA6}" srcOrd="1" destOrd="0" presId="urn:microsoft.com/office/officeart/2005/8/layout/vList3"/>
    <dgm:cxn modelId="{DDCD5829-E3D0-4D16-87A3-191101ACF7F6}" type="presParOf" srcId="{DDE2EFAC-FD0A-43B9-9885-8F584F8B2687}" destId="{11472BDA-002C-4AC8-8CC0-396DCF3ABB3B}" srcOrd="3" destOrd="0" presId="urn:microsoft.com/office/officeart/2005/8/layout/vList3"/>
    <dgm:cxn modelId="{3EC046C0-9C2C-4CBF-B669-0518312DA7E0}" type="presParOf" srcId="{DDE2EFAC-FD0A-43B9-9885-8F584F8B2687}" destId="{586EC0CC-8B1E-4061-BBE3-BE2792702B83}" srcOrd="4" destOrd="0" presId="urn:microsoft.com/office/officeart/2005/8/layout/vList3"/>
    <dgm:cxn modelId="{1D30C12E-C649-4834-AE99-5F76F09FB7F9}" type="presParOf" srcId="{586EC0CC-8B1E-4061-BBE3-BE2792702B83}" destId="{7FE62E54-E85F-4DBB-997F-689B5CDFD62D}" srcOrd="0" destOrd="0" presId="urn:microsoft.com/office/officeart/2005/8/layout/vList3"/>
    <dgm:cxn modelId="{487B7467-5FF1-4989-B025-216942697C1F}" type="presParOf" srcId="{586EC0CC-8B1E-4061-BBE3-BE2792702B83}" destId="{34905F94-283E-4E2E-B949-4A5102C3F22E}" srcOrd="1" destOrd="0" presId="urn:microsoft.com/office/officeart/2005/8/layout/vList3"/>
    <dgm:cxn modelId="{CCB04E26-D1DA-4AC5-B322-3420F6653987}" type="presParOf" srcId="{DDE2EFAC-FD0A-43B9-9885-8F584F8B2687}" destId="{48586205-9294-4296-BDD7-7DD0341827D6}" srcOrd="5" destOrd="0" presId="urn:microsoft.com/office/officeart/2005/8/layout/vList3"/>
    <dgm:cxn modelId="{57639972-5B41-4337-A5D5-37EEFD72A04E}" type="presParOf" srcId="{DDE2EFAC-FD0A-43B9-9885-8F584F8B2687}" destId="{6CC95308-025F-4033-88A7-DD028B775712}" srcOrd="6" destOrd="0" presId="urn:microsoft.com/office/officeart/2005/8/layout/vList3"/>
    <dgm:cxn modelId="{6E492834-10B1-4FF5-B384-EF2FDDF83B05}" type="presParOf" srcId="{6CC95308-025F-4033-88A7-DD028B775712}" destId="{9D48952A-8DE3-45EB-8CB6-5152C3B3C507}" srcOrd="0" destOrd="0" presId="urn:microsoft.com/office/officeart/2005/8/layout/vList3"/>
    <dgm:cxn modelId="{D6B9DA02-2B38-4082-BFC4-FAB86D467DE6}" type="presParOf" srcId="{6CC95308-025F-4033-88A7-DD028B775712}" destId="{4A90FFE2-DE88-4B0D-886D-0593F18265A5}" srcOrd="1" destOrd="0" presId="urn:microsoft.com/office/officeart/2005/8/layout/vList3"/>
    <dgm:cxn modelId="{ADEA9839-9EF5-4D4C-9670-29289CDD39AC}" type="presParOf" srcId="{DDE2EFAC-FD0A-43B9-9885-8F584F8B2687}" destId="{2ECABCC0-01EF-4DF3-B19F-75988E1767AF}" srcOrd="7" destOrd="0" presId="urn:microsoft.com/office/officeart/2005/8/layout/vList3"/>
    <dgm:cxn modelId="{3AAD1D96-979A-4E61-9276-429CA939D6AE}" type="presParOf" srcId="{DDE2EFAC-FD0A-43B9-9885-8F584F8B2687}" destId="{ACDE7258-5FFC-4C2B-9049-1CB2AA5605C9}" srcOrd="8" destOrd="0" presId="urn:microsoft.com/office/officeart/2005/8/layout/vList3"/>
    <dgm:cxn modelId="{CE04890F-2747-44E5-A069-EA3E03BB9D59}" type="presParOf" srcId="{ACDE7258-5FFC-4C2B-9049-1CB2AA5605C9}" destId="{FBC026BE-7CB9-4486-AAD6-ED1AA59A4D6B}" srcOrd="0" destOrd="0" presId="urn:microsoft.com/office/officeart/2005/8/layout/vList3"/>
    <dgm:cxn modelId="{C6CFD93E-59F8-49EB-B04D-85C74C9457C3}" type="presParOf" srcId="{ACDE7258-5FFC-4C2B-9049-1CB2AA5605C9}" destId="{E8B453A4-10D1-497E-82A0-9CF5B372D781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0DAA090-DC2F-4A5B-84CF-FE23997C0F8D}" type="doc">
      <dgm:prSet loTypeId="urn:microsoft.com/office/officeart/2005/8/layout/vList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B39E45CA-4B90-4BA5-AC4B-EBDCA7F79487}">
      <dgm:prSet phldrT="[文本]" custT="1"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algn="l"/>
          <a:r>
            <a:rPr lang="en-US" altLang="zh-CN" sz="28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1.2 Windows Programming</a:t>
          </a:r>
          <a:endParaRPr lang="zh-CN" altLang="en-US" sz="2800" dirty="0">
            <a:solidFill>
              <a:schemeClr val="tx2">
                <a:lumMod val="20000"/>
                <a:lumOff val="80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AF02B0CB-D4D3-4689-AF3F-63B0CF0E9DB7}" type="parTrans" cxnId="{86628A9E-22D6-4C60-8249-0BFE480BFF5A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E62A0279-F5C6-468D-A5C5-4AC2E078B623}" type="sibTrans" cxnId="{86628A9E-22D6-4C60-8249-0BFE480BFF5A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30D3908-710E-4E1A-B7D8-47B8EA36ED4A}">
      <dgm:prSet phldrT="[文本]" custT="1"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algn="l"/>
          <a:r>
            <a:rPr lang="en-US" altLang="zh-CN" sz="28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1.3 MVVM and WPF</a:t>
          </a:r>
          <a:endParaRPr lang="zh-CN" altLang="en-US" sz="2800" dirty="0">
            <a:solidFill>
              <a:schemeClr val="tx2">
                <a:lumMod val="20000"/>
                <a:lumOff val="80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42EC6CF3-FF18-437E-8D44-AA882D54CEE0}" type="parTrans" cxnId="{851E7807-5DCB-450F-91CB-BC7CE976400B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9007DD70-9C54-4477-9E19-C04AF4AA79E1}" type="sibTrans" cxnId="{851E7807-5DCB-450F-91CB-BC7CE976400B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9643720-2B40-4681-B6AA-424E0E901AAB}">
      <dgm:prSet phldrT="[文本]" custT="1"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algn="l"/>
          <a:r>
            <a:rPr lang="en-US" altLang="zh-CN" sz="28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1.4 UWP, </a:t>
          </a:r>
          <a:r>
            <a:rPr lang="en-US" altLang="zh-CN" sz="2800" dirty="0" err="1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WinUI</a:t>
          </a:r>
          <a:r>
            <a:rPr lang="en-US" altLang="zh-CN" sz="28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 and App SDK</a:t>
          </a:r>
          <a:endParaRPr lang="zh-CN" altLang="en-US" sz="2800" dirty="0">
            <a:solidFill>
              <a:schemeClr val="tx2">
                <a:lumMod val="20000"/>
                <a:lumOff val="80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6FC63D7-59F4-4FCF-BA3C-82CA82021EE0}" type="parTrans" cxnId="{33A53B55-5868-4CCC-85AD-17C7FB71C2FC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397822D-B5D6-4C7A-B9A1-9207CFE945C4}" type="sibTrans" cxnId="{33A53B55-5868-4CCC-85AD-17C7FB71C2FC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EB4CFA3-2877-4CD2-8638-6B78E74A3005}">
      <dgm:prSet phldrT="[文本]" custT="1"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algn="l"/>
          <a:r>
            <a:rPr lang="en-US" altLang="zh-CN" sz="28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1.1 Introduction</a:t>
          </a:r>
          <a:endParaRPr lang="zh-CN" altLang="en-US" sz="2800" dirty="0">
            <a:solidFill>
              <a:schemeClr val="tx2">
                <a:lumMod val="20000"/>
                <a:lumOff val="80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8E91C60-98EE-4736-9F1F-0A4515469F8E}" type="parTrans" cxnId="{57B5F7F3-A8A8-450D-BF33-D78E8B90296E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63BDEB1-4B9A-40B2-B26D-744EA8FDC352}" type="sibTrans" cxnId="{57B5F7F3-A8A8-450D-BF33-D78E8B90296E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67E65F80-B749-4552-AFF6-AA62DB839F3C}">
      <dgm:prSet phldrT="[文本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 algn="l"/>
          <a:r>
            <a: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rPr>
            <a:t>1.5 WebView2 and PWA</a:t>
          </a:r>
          <a:endParaRPr lang="zh-CN" altLang="en-US" sz="28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9EA5891-947D-4CC5-AAFA-54016DE94000}" type="parTrans" cxnId="{39F2293E-CAD9-4FAD-9C7F-C8D55367CBCE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3DC04ADC-2FB1-4B13-B56E-DEE2D2C4CAB8}" type="sibTrans" cxnId="{39F2293E-CAD9-4FAD-9C7F-C8D55367CBCE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DDE2EFAC-FD0A-43B9-9885-8F584F8B2687}" type="pres">
      <dgm:prSet presAssocID="{C0DAA090-DC2F-4A5B-84CF-FE23997C0F8D}" presName="linearFlow" presStyleCnt="0">
        <dgm:presLayoutVars>
          <dgm:dir/>
          <dgm:resizeHandles val="exact"/>
        </dgm:presLayoutVars>
      </dgm:prSet>
      <dgm:spPr/>
    </dgm:pt>
    <dgm:pt modelId="{03C015DC-9CB5-48B5-B022-9C08FF2BB67F}" type="pres">
      <dgm:prSet presAssocID="{0EB4CFA3-2877-4CD2-8638-6B78E74A3005}" presName="composite" presStyleCnt="0"/>
      <dgm:spPr/>
    </dgm:pt>
    <dgm:pt modelId="{083CB889-864A-48B4-A20B-3444EFBE5EE6}" type="pres">
      <dgm:prSet presAssocID="{0EB4CFA3-2877-4CD2-8638-6B78E74A3005}" presName="imgShp" presStyleLbl="fgImgPlac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BDA9855D-7D78-437D-BD78-790FC97E081F}" type="pres">
      <dgm:prSet presAssocID="{0EB4CFA3-2877-4CD2-8638-6B78E74A3005}" presName="txShp" presStyleLbl="node1" presStyleIdx="0" presStyleCnt="5">
        <dgm:presLayoutVars>
          <dgm:bulletEnabled val="1"/>
        </dgm:presLayoutVars>
      </dgm:prSet>
      <dgm:spPr/>
    </dgm:pt>
    <dgm:pt modelId="{176E4038-6664-4B38-A111-E910267DC30B}" type="pres">
      <dgm:prSet presAssocID="{063BDEB1-4B9A-40B2-B26D-744EA8FDC352}" presName="spacing" presStyleCnt="0"/>
      <dgm:spPr/>
    </dgm:pt>
    <dgm:pt modelId="{F86355EA-7315-4404-8DB2-95216AEB3B8A}" type="pres">
      <dgm:prSet presAssocID="{B39E45CA-4B90-4BA5-AC4B-EBDCA7F79487}" presName="composite" presStyleCnt="0"/>
      <dgm:spPr/>
    </dgm:pt>
    <dgm:pt modelId="{BDA2664F-D760-4676-988D-9DECE8C71CCC}" type="pres">
      <dgm:prSet presAssocID="{B39E45CA-4B90-4BA5-AC4B-EBDCA7F79487}" presName="imgShp" presStyleLbl="fgImgPlace1" presStyleIdx="1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F907B27B-B246-4928-AC93-8A19B8E86AA6}" type="pres">
      <dgm:prSet presAssocID="{B39E45CA-4B90-4BA5-AC4B-EBDCA7F79487}" presName="txShp" presStyleLbl="node1" presStyleIdx="1" presStyleCnt="5">
        <dgm:presLayoutVars>
          <dgm:bulletEnabled val="1"/>
        </dgm:presLayoutVars>
      </dgm:prSet>
      <dgm:spPr/>
    </dgm:pt>
    <dgm:pt modelId="{11472BDA-002C-4AC8-8CC0-396DCF3ABB3B}" type="pres">
      <dgm:prSet presAssocID="{E62A0279-F5C6-468D-A5C5-4AC2E078B623}" presName="spacing" presStyleCnt="0"/>
      <dgm:spPr/>
    </dgm:pt>
    <dgm:pt modelId="{586EC0CC-8B1E-4061-BBE3-BE2792702B83}" type="pres">
      <dgm:prSet presAssocID="{130D3908-710E-4E1A-B7D8-47B8EA36ED4A}" presName="composite" presStyleCnt="0"/>
      <dgm:spPr/>
    </dgm:pt>
    <dgm:pt modelId="{7FE62E54-E85F-4DBB-997F-689B5CDFD62D}" type="pres">
      <dgm:prSet presAssocID="{130D3908-710E-4E1A-B7D8-47B8EA36ED4A}" presName="imgShp" presStyleLbl="fgImgPlace1" presStyleIdx="2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34905F94-283E-4E2E-B949-4A5102C3F22E}" type="pres">
      <dgm:prSet presAssocID="{130D3908-710E-4E1A-B7D8-47B8EA36ED4A}" presName="txShp" presStyleLbl="node1" presStyleIdx="2" presStyleCnt="5">
        <dgm:presLayoutVars>
          <dgm:bulletEnabled val="1"/>
        </dgm:presLayoutVars>
      </dgm:prSet>
      <dgm:spPr/>
    </dgm:pt>
    <dgm:pt modelId="{48586205-9294-4296-BDD7-7DD0341827D6}" type="pres">
      <dgm:prSet presAssocID="{9007DD70-9C54-4477-9E19-C04AF4AA79E1}" presName="spacing" presStyleCnt="0"/>
      <dgm:spPr/>
    </dgm:pt>
    <dgm:pt modelId="{6CC95308-025F-4033-88A7-DD028B775712}" type="pres">
      <dgm:prSet presAssocID="{19643720-2B40-4681-B6AA-424E0E901AAB}" presName="composite" presStyleCnt="0"/>
      <dgm:spPr/>
    </dgm:pt>
    <dgm:pt modelId="{9D48952A-8DE3-45EB-8CB6-5152C3B3C507}" type="pres">
      <dgm:prSet presAssocID="{19643720-2B40-4681-B6AA-424E0E901AAB}" presName="imgShp" presStyleLbl="fgImgPlace1" presStyleIdx="3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4A90FFE2-DE88-4B0D-886D-0593F18265A5}" type="pres">
      <dgm:prSet presAssocID="{19643720-2B40-4681-B6AA-424E0E901AAB}" presName="txShp" presStyleLbl="node1" presStyleIdx="3" presStyleCnt="5">
        <dgm:presLayoutVars>
          <dgm:bulletEnabled val="1"/>
        </dgm:presLayoutVars>
      </dgm:prSet>
      <dgm:spPr/>
    </dgm:pt>
    <dgm:pt modelId="{2ECABCC0-01EF-4DF3-B19F-75988E1767AF}" type="pres">
      <dgm:prSet presAssocID="{1397822D-B5D6-4C7A-B9A1-9207CFE945C4}" presName="spacing" presStyleCnt="0"/>
      <dgm:spPr/>
    </dgm:pt>
    <dgm:pt modelId="{ACDE7258-5FFC-4C2B-9049-1CB2AA5605C9}" type="pres">
      <dgm:prSet presAssocID="{67E65F80-B749-4552-AFF6-AA62DB839F3C}" presName="composite" presStyleCnt="0"/>
      <dgm:spPr/>
    </dgm:pt>
    <dgm:pt modelId="{FBC026BE-7CB9-4486-AAD6-ED1AA59A4D6B}" type="pres">
      <dgm:prSet presAssocID="{67E65F80-B749-4552-AFF6-AA62DB839F3C}" presName="imgShp" presStyleLbl="fgImgPlace1" presStyleIdx="4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E8B453A4-10D1-497E-82A0-9CF5B372D781}" type="pres">
      <dgm:prSet presAssocID="{67E65F80-B749-4552-AFF6-AA62DB839F3C}" presName="txShp" presStyleLbl="node1" presStyleIdx="4" presStyleCnt="5">
        <dgm:presLayoutVars>
          <dgm:bulletEnabled val="1"/>
        </dgm:presLayoutVars>
      </dgm:prSet>
      <dgm:spPr/>
    </dgm:pt>
  </dgm:ptLst>
  <dgm:cxnLst>
    <dgm:cxn modelId="{851E7807-5DCB-450F-91CB-BC7CE976400B}" srcId="{C0DAA090-DC2F-4A5B-84CF-FE23997C0F8D}" destId="{130D3908-710E-4E1A-B7D8-47B8EA36ED4A}" srcOrd="2" destOrd="0" parTransId="{42EC6CF3-FF18-437E-8D44-AA882D54CEE0}" sibTransId="{9007DD70-9C54-4477-9E19-C04AF4AA79E1}"/>
    <dgm:cxn modelId="{4DE93A12-A6B5-47EB-ABDC-C4FD0309B456}" type="presOf" srcId="{B39E45CA-4B90-4BA5-AC4B-EBDCA7F79487}" destId="{F907B27B-B246-4928-AC93-8A19B8E86AA6}" srcOrd="0" destOrd="0" presId="urn:microsoft.com/office/officeart/2005/8/layout/vList3"/>
    <dgm:cxn modelId="{39F2293E-CAD9-4FAD-9C7F-C8D55367CBCE}" srcId="{C0DAA090-DC2F-4A5B-84CF-FE23997C0F8D}" destId="{67E65F80-B749-4552-AFF6-AA62DB839F3C}" srcOrd="4" destOrd="0" parTransId="{79EA5891-947D-4CC5-AAFA-54016DE94000}" sibTransId="{3DC04ADC-2FB1-4B13-B56E-DEE2D2C4CAB8}"/>
    <dgm:cxn modelId="{33A53B55-5868-4CCC-85AD-17C7FB71C2FC}" srcId="{C0DAA090-DC2F-4A5B-84CF-FE23997C0F8D}" destId="{19643720-2B40-4681-B6AA-424E0E901AAB}" srcOrd="3" destOrd="0" parTransId="{06FC63D7-59F4-4FCF-BA3C-82CA82021EE0}" sibTransId="{1397822D-B5D6-4C7A-B9A1-9207CFE945C4}"/>
    <dgm:cxn modelId="{864E5C82-B3C8-474C-B1E4-42B78DDCD522}" type="presOf" srcId="{C0DAA090-DC2F-4A5B-84CF-FE23997C0F8D}" destId="{DDE2EFAC-FD0A-43B9-9885-8F584F8B2687}" srcOrd="0" destOrd="0" presId="urn:microsoft.com/office/officeart/2005/8/layout/vList3"/>
    <dgm:cxn modelId="{86628A9E-22D6-4C60-8249-0BFE480BFF5A}" srcId="{C0DAA090-DC2F-4A5B-84CF-FE23997C0F8D}" destId="{B39E45CA-4B90-4BA5-AC4B-EBDCA7F79487}" srcOrd="1" destOrd="0" parTransId="{AF02B0CB-D4D3-4689-AF3F-63B0CF0E9DB7}" sibTransId="{E62A0279-F5C6-468D-A5C5-4AC2E078B623}"/>
    <dgm:cxn modelId="{9FBF72B5-1C28-40F2-89C3-08AFB13D3E4E}" type="presOf" srcId="{0EB4CFA3-2877-4CD2-8638-6B78E74A3005}" destId="{BDA9855D-7D78-437D-BD78-790FC97E081F}" srcOrd="0" destOrd="0" presId="urn:microsoft.com/office/officeart/2005/8/layout/vList3"/>
    <dgm:cxn modelId="{B69EE3B7-6352-4D18-85A0-6F0541D9B5D3}" type="presOf" srcId="{130D3908-710E-4E1A-B7D8-47B8EA36ED4A}" destId="{34905F94-283E-4E2E-B949-4A5102C3F22E}" srcOrd="0" destOrd="0" presId="urn:microsoft.com/office/officeart/2005/8/layout/vList3"/>
    <dgm:cxn modelId="{3BA407BA-CFDE-47B2-B9CA-A441C576491D}" type="presOf" srcId="{19643720-2B40-4681-B6AA-424E0E901AAB}" destId="{4A90FFE2-DE88-4B0D-886D-0593F18265A5}" srcOrd="0" destOrd="0" presId="urn:microsoft.com/office/officeart/2005/8/layout/vList3"/>
    <dgm:cxn modelId="{57B5F7F3-A8A8-450D-BF33-D78E8B90296E}" srcId="{C0DAA090-DC2F-4A5B-84CF-FE23997C0F8D}" destId="{0EB4CFA3-2877-4CD2-8638-6B78E74A3005}" srcOrd="0" destOrd="0" parTransId="{78E91C60-98EE-4736-9F1F-0A4515469F8E}" sibTransId="{063BDEB1-4B9A-40B2-B26D-744EA8FDC352}"/>
    <dgm:cxn modelId="{27C5B7F7-7EBB-4570-917D-335ACBCC009B}" type="presOf" srcId="{67E65F80-B749-4552-AFF6-AA62DB839F3C}" destId="{E8B453A4-10D1-497E-82A0-9CF5B372D781}" srcOrd="0" destOrd="0" presId="urn:microsoft.com/office/officeart/2005/8/layout/vList3"/>
    <dgm:cxn modelId="{41150D57-3446-4F65-BEF0-2CD54AB4CDCE}" type="presParOf" srcId="{DDE2EFAC-FD0A-43B9-9885-8F584F8B2687}" destId="{03C015DC-9CB5-48B5-B022-9C08FF2BB67F}" srcOrd="0" destOrd="0" presId="urn:microsoft.com/office/officeart/2005/8/layout/vList3"/>
    <dgm:cxn modelId="{C0E8196C-9A1E-4935-846F-AEDFBFF57B34}" type="presParOf" srcId="{03C015DC-9CB5-48B5-B022-9C08FF2BB67F}" destId="{083CB889-864A-48B4-A20B-3444EFBE5EE6}" srcOrd="0" destOrd="0" presId="urn:microsoft.com/office/officeart/2005/8/layout/vList3"/>
    <dgm:cxn modelId="{2CF95AF5-686C-4E81-A7B2-FDE16CD5D36A}" type="presParOf" srcId="{03C015DC-9CB5-48B5-B022-9C08FF2BB67F}" destId="{BDA9855D-7D78-437D-BD78-790FC97E081F}" srcOrd="1" destOrd="0" presId="urn:microsoft.com/office/officeart/2005/8/layout/vList3"/>
    <dgm:cxn modelId="{F65542E3-A4E2-4D68-8174-176FAC168A7C}" type="presParOf" srcId="{DDE2EFAC-FD0A-43B9-9885-8F584F8B2687}" destId="{176E4038-6664-4B38-A111-E910267DC30B}" srcOrd="1" destOrd="0" presId="urn:microsoft.com/office/officeart/2005/8/layout/vList3"/>
    <dgm:cxn modelId="{C12FAB64-105B-4559-8C53-95C2C43D07E7}" type="presParOf" srcId="{DDE2EFAC-FD0A-43B9-9885-8F584F8B2687}" destId="{F86355EA-7315-4404-8DB2-95216AEB3B8A}" srcOrd="2" destOrd="0" presId="urn:microsoft.com/office/officeart/2005/8/layout/vList3"/>
    <dgm:cxn modelId="{43380A88-1503-4FE1-B70A-E2DE24F086DB}" type="presParOf" srcId="{F86355EA-7315-4404-8DB2-95216AEB3B8A}" destId="{BDA2664F-D760-4676-988D-9DECE8C71CCC}" srcOrd="0" destOrd="0" presId="urn:microsoft.com/office/officeart/2005/8/layout/vList3"/>
    <dgm:cxn modelId="{2E348613-AAE0-4D05-B2D0-B3E54796C9D8}" type="presParOf" srcId="{F86355EA-7315-4404-8DB2-95216AEB3B8A}" destId="{F907B27B-B246-4928-AC93-8A19B8E86AA6}" srcOrd="1" destOrd="0" presId="urn:microsoft.com/office/officeart/2005/8/layout/vList3"/>
    <dgm:cxn modelId="{DDCD5829-E3D0-4D16-87A3-191101ACF7F6}" type="presParOf" srcId="{DDE2EFAC-FD0A-43B9-9885-8F584F8B2687}" destId="{11472BDA-002C-4AC8-8CC0-396DCF3ABB3B}" srcOrd="3" destOrd="0" presId="urn:microsoft.com/office/officeart/2005/8/layout/vList3"/>
    <dgm:cxn modelId="{3EC046C0-9C2C-4CBF-B669-0518312DA7E0}" type="presParOf" srcId="{DDE2EFAC-FD0A-43B9-9885-8F584F8B2687}" destId="{586EC0CC-8B1E-4061-BBE3-BE2792702B83}" srcOrd="4" destOrd="0" presId="urn:microsoft.com/office/officeart/2005/8/layout/vList3"/>
    <dgm:cxn modelId="{1D30C12E-C649-4834-AE99-5F76F09FB7F9}" type="presParOf" srcId="{586EC0CC-8B1E-4061-BBE3-BE2792702B83}" destId="{7FE62E54-E85F-4DBB-997F-689B5CDFD62D}" srcOrd="0" destOrd="0" presId="urn:microsoft.com/office/officeart/2005/8/layout/vList3"/>
    <dgm:cxn modelId="{487B7467-5FF1-4989-B025-216942697C1F}" type="presParOf" srcId="{586EC0CC-8B1E-4061-BBE3-BE2792702B83}" destId="{34905F94-283E-4E2E-B949-4A5102C3F22E}" srcOrd="1" destOrd="0" presId="urn:microsoft.com/office/officeart/2005/8/layout/vList3"/>
    <dgm:cxn modelId="{CCB04E26-D1DA-4AC5-B322-3420F6653987}" type="presParOf" srcId="{DDE2EFAC-FD0A-43B9-9885-8F584F8B2687}" destId="{48586205-9294-4296-BDD7-7DD0341827D6}" srcOrd="5" destOrd="0" presId="urn:microsoft.com/office/officeart/2005/8/layout/vList3"/>
    <dgm:cxn modelId="{57639972-5B41-4337-A5D5-37EEFD72A04E}" type="presParOf" srcId="{DDE2EFAC-FD0A-43B9-9885-8F584F8B2687}" destId="{6CC95308-025F-4033-88A7-DD028B775712}" srcOrd="6" destOrd="0" presId="urn:microsoft.com/office/officeart/2005/8/layout/vList3"/>
    <dgm:cxn modelId="{6E492834-10B1-4FF5-B384-EF2FDDF83B05}" type="presParOf" srcId="{6CC95308-025F-4033-88A7-DD028B775712}" destId="{9D48952A-8DE3-45EB-8CB6-5152C3B3C507}" srcOrd="0" destOrd="0" presId="urn:microsoft.com/office/officeart/2005/8/layout/vList3"/>
    <dgm:cxn modelId="{D6B9DA02-2B38-4082-BFC4-FAB86D467DE6}" type="presParOf" srcId="{6CC95308-025F-4033-88A7-DD028B775712}" destId="{4A90FFE2-DE88-4B0D-886D-0593F18265A5}" srcOrd="1" destOrd="0" presId="urn:microsoft.com/office/officeart/2005/8/layout/vList3"/>
    <dgm:cxn modelId="{ADEA9839-9EF5-4D4C-9670-29289CDD39AC}" type="presParOf" srcId="{DDE2EFAC-FD0A-43B9-9885-8F584F8B2687}" destId="{2ECABCC0-01EF-4DF3-B19F-75988E1767AF}" srcOrd="7" destOrd="0" presId="urn:microsoft.com/office/officeart/2005/8/layout/vList3"/>
    <dgm:cxn modelId="{3AAD1D96-979A-4E61-9276-429CA939D6AE}" type="presParOf" srcId="{DDE2EFAC-FD0A-43B9-9885-8F584F8B2687}" destId="{ACDE7258-5FFC-4C2B-9049-1CB2AA5605C9}" srcOrd="8" destOrd="0" presId="urn:microsoft.com/office/officeart/2005/8/layout/vList3"/>
    <dgm:cxn modelId="{CE04890F-2747-44E5-A069-EA3E03BB9D59}" type="presParOf" srcId="{ACDE7258-5FFC-4C2B-9049-1CB2AA5605C9}" destId="{FBC026BE-7CB9-4486-AAD6-ED1AA59A4D6B}" srcOrd="0" destOrd="0" presId="urn:microsoft.com/office/officeart/2005/8/layout/vList3"/>
    <dgm:cxn modelId="{C6CFD93E-59F8-49EB-B04D-85C74C9457C3}" type="presParOf" srcId="{ACDE7258-5FFC-4C2B-9049-1CB2AA5605C9}" destId="{E8B453A4-10D1-497E-82A0-9CF5B372D781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A9855D-7D78-437D-BD78-790FC97E081F}">
      <dsp:nvSpPr>
        <dsp:cNvPr id="0" name=""/>
        <dsp:cNvSpPr/>
      </dsp:nvSpPr>
      <dsp:spPr>
        <a:xfrm rot="10800000">
          <a:off x="1984038" y="710"/>
          <a:ext cx="7039142" cy="844087"/>
        </a:xfrm>
        <a:prstGeom prst="homePlate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1.1 Introduction</a:t>
          </a:r>
          <a:endParaRPr lang="zh-CN" altLang="en-US" sz="28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710"/>
        <a:ext cx="6828120" cy="844087"/>
      </dsp:txXfrm>
    </dsp:sp>
    <dsp:sp modelId="{083CB889-864A-48B4-A20B-3444EFBE5EE6}">
      <dsp:nvSpPr>
        <dsp:cNvPr id="0" name=""/>
        <dsp:cNvSpPr/>
      </dsp:nvSpPr>
      <dsp:spPr>
        <a:xfrm>
          <a:off x="1561995" y="710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07B27B-B246-4928-AC93-8A19B8E86AA6}">
      <dsp:nvSpPr>
        <dsp:cNvPr id="0" name=""/>
        <dsp:cNvSpPr/>
      </dsp:nvSpPr>
      <dsp:spPr>
        <a:xfrm rot="10800000">
          <a:off x="1984038" y="1096764"/>
          <a:ext cx="7039142" cy="844087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1.2 Windows Programming</a:t>
          </a:r>
          <a:endParaRPr lang="zh-CN" altLang="en-US" sz="28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1096764"/>
        <a:ext cx="6828120" cy="844087"/>
      </dsp:txXfrm>
    </dsp:sp>
    <dsp:sp modelId="{BDA2664F-D760-4676-988D-9DECE8C71CCC}">
      <dsp:nvSpPr>
        <dsp:cNvPr id="0" name=""/>
        <dsp:cNvSpPr/>
      </dsp:nvSpPr>
      <dsp:spPr>
        <a:xfrm>
          <a:off x="1561995" y="1096764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905F94-283E-4E2E-B949-4A5102C3F22E}">
      <dsp:nvSpPr>
        <dsp:cNvPr id="0" name=""/>
        <dsp:cNvSpPr/>
      </dsp:nvSpPr>
      <dsp:spPr>
        <a:xfrm rot="10800000">
          <a:off x="1984038" y="2192818"/>
          <a:ext cx="7039142" cy="844087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1.3 MVVM and</a:t>
          </a:r>
          <a:r>
            <a:rPr lang="zh-CN" altLang="en-US" sz="28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 </a:t>
          </a:r>
          <a:r>
            <a:rPr lang="en-US" altLang="zh-CN" sz="28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WPF</a:t>
          </a:r>
          <a:endParaRPr lang="zh-CN" altLang="en-US" sz="28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2192818"/>
        <a:ext cx="6828120" cy="844087"/>
      </dsp:txXfrm>
    </dsp:sp>
    <dsp:sp modelId="{7FE62E54-E85F-4DBB-997F-689B5CDFD62D}">
      <dsp:nvSpPr>
        <dsp:cNvPr id="0" name=""/>
        <dsp:cNvSpPr/>
      </dsp:nvSpPr>
      <dsp:spPr>
        <a:xfrm>
          <a:off x="1561995" y="2192818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A90FFE2-DE88-4B0D-886D-0593F18265A5}">
      <dsp:nvSpPr>
        <dsp:cNvPr id="0" name=""/>
        <dsp:cNvSpPr/>
      </dsp:nvSpPr>
      <dsp:spPr>
        <a:xfrm rot="10800000">
          <a:off x="1984038" y="3288872"/>
          <a:ext cx="7039142" cy="844087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1.4 UWP, </a:t>
          </a:r>
          <a:r>
            <a:rPr lang="en-US" altLang="zh-CN" sz="2800" kern="1200" dirty="0" err="1">
              <a:latin typeface="微软雅黑" panose="020B0503020204020204" pitchFamily="34" charset="-122"/>
              <a:ea typeface="微软雅黑" panose="020B0503020204020204" pitchFamily="34" charset="-122"/>
            </a:rPr>
            <a:t>WinUI</a:t>
          </a:r>
          <a:r>
            <a:rPr lang="en-US" altLang="zh-CN" sz="28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 and App SDK</a:t>
          </a:r>
          <a:endParaRPr lang="zh-CN" altLang="en-US" sz="28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3288872"/>
        <a:ext cx="6828120" cy="844087"/>
      </dsp:txXfrm>
    </dsp:sp>
    <dsp:sp modelId="{9D48952A-8DE3-45EB-8CB6-5152C3B3C507}">
      <dsp:nvSpPr>
        <dsp:cNvPr id="0" name=""/>
        <dsp:cNvSpPr/>
      </dsp:nvSpPr>
      <dsp:spPr>
        <a:xfrm>
          <a:off x="1561995" y="3288872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8B453A4-10D1-497E-82A0-9CF5B372D781}">
      <dsp:nvSpPr>
        <dsp:cNvPr id="0" name=""/>
        <dsp:cNvSpPr/>
      </dsp:nvSpPr>
      <dsp:spPr>
        <a:xfrm rot="10800000">
          <a:off x="1984038" y="4384926"/>
          <a:ext cx="7039142" cy="844087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1.5 WebView2 and PWA</a:t>
          </a:r>
          <a:endParaRPr lang="zh-CN" altLang="en-US" sz="28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4384926"/>
        <a:ext cx="6828120" cy="844087"/>
      </dsp:txXfrm>
    </dsp:sp>
    <dsp:sp modelId="{FBC026BE-7CB9-4486-AAD6-ED1AA59A4D6B}">
      <dsp:nvSpPr>
        <dsp:cNvPr id="0" name=""/>
        <dsp:cNvSpPr/>
      </dsp:nvSpPr>
      <dsp:spPr>
        <a:xfrm>
          <a:off x="1561995" y="4384926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A9855D-7D78-437D-BD78-790FC97E081F}">
      <dsp:nvSpPr>
        <dsp:cNvPr id="0" name=""/>
        <dsp:cNvSpPr/>
      </dsp:nvSpPr>
      <dsp:spPr>
        <a:xfrm rot="10800000">
          <a:off x="1984038" y="710"/>
          <a:ext cx="7039142" cy="844087"/>
        </a:xfrm>
        <a:prstGeom prst="homePlate">
          <a:avLst/>
        </a:prstGeom>
        <a:solidFill>
          <a:schemeClr val="tx1">
            <a:lumMod val="50000"/>
            <a:lumOff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1.1 Introduction</a:t>
          </a:r>
          <a:endParaRPr lang="zh-CN" altLang="en-US" sz="2800" kern="1200" dirty="0">
            <a:solidFill>
              <a:schemeClr val="tx2">
                <a:lumMod val="20000"/>
                <a:lumOff val="80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710"/>
        <a:ext cx="6828120" cy="844087"/>
      </dsp:txXfrm>
    </dsp:sp>
    <dsp:sp modelId="{083CB889-864A-48B4-A20B-3444EFBE5EE6}">
      <dsp:nvSpPr>
        <dsp:cNvPr id="0" name=""/>
        <dsp:cNvSpPr/>
      </dsp:nvSpPr>
      <dsp:spPr>
        <a:xfrm>
          <a:off x="1561995" y="710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07B27B-B246-4928-AC93-8A19B8E86AA6}">
      <dsp:nvSpPr>
        <dsp:cNvPr id="0" name=""/>
        <dsp:cNvSpPr/>
      </dsp:nvSpPr>
      <dsp:spPr>
        <a:xfrm rot="10800000">
          <a:off x="1984038" y="1096764"/>
          <a:ext cx="7039142" cy="844087"/>
        </a:xfrm>
        <a:prstGeom prst="homePlate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1.2 Windows Programming</a:t>
          </a:r>
          <a:endParaRPr lang="zh-CN" altLang="en-US" sz="28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1096764"/>
        <a:ext cx="6828120" cy="844087"/>
      </dsp:txXfrm>
    </dsp:sp>
    <dsp:sp modelId="{BDA2664F-D760-4676-988D-9DECE8C71CCC}">
      <dsp:nvSpPr>
        <dsp:cNvPr id="0" name=""/>
        <dsp:cNvSpPr/>
      </dsp:nvSpPr>
      <dsp:spPr>
        <a:xfrm>
          <a:off x="1561995" y="1096764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905F94-283E-4E2E-B949-4A5102C3F22E}">
      <dsp:nvSpPr>
        <dsp:cNvPr id="0" name=""/>
        <dsp:cNvSpPr/>
      </dsp:nvSpPr>
      <dsp:spPr>
        <a:xfrm rot="10800000">
          <a:off x="1984038" y="2192818"/>
          <a:ext cx="7039142" cy="844087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1.3 MVVM and WPF</a:t>
          </a:r>
          <a:endParaRPr lang="zh-CN" altLang="en-US" sz="28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2192818"/>
        <a:ext cx="6828120" cy="844087"/>
      </dsp:txXfrm>
    </dsp:sp>
    <dsp:sp modelId="{7FE62E54-E85F-4DBB-997F-689B5CDFD62D}">
      <dsp:nvSpPr>
        <dsp:cNvPr id="0" name=""/>
        <dsp:cNvSpPr/>
      </dsp:nvSpPr>
      <dsp:spPr>
        <a:xfrm>
          <a:off x="1561995" y="2192818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A90FFE2-DE88-4B0D-886D-0593F18265A5}">
      <dsp:nvSpPr>
        <dsp:cNvPr id="0" name=""/>
        <dsp:cNvSpPr/>
      </dsp:nvSpPr>
      <dsp:spPr>
        <a:xfrm rot="10800000">
          <a:off x="1984038" y="3288872"/>
          <a:ext cx="7039142" cy="844087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1.4 UWP, </a:t>
          </a:r>
          <a:r>
            <a:rPr lang="en-US" altLang="zh-CN" sz="2800" kern="1200" dirty="0" err="1">
              <a:latin typeface="微软雅黑" panose="020B0503020204020204" pitchFamily="34" charset="-122"/>
              <a:ea typeface="微软雅黑" panose="020B0503020204020204" pitchFamily="34" charset="-122"/>
            </a:rPr>
            <a:t>WinUI</a:t>
          </a:r>
          <a:r>
            <a:rPr lang="en-US" altLang="zh-CN" sz="28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 and App SDK</a:t>
          </a:r>
          <a:endParaRPr lang="zh-CN" altLang="en-US" sz="28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3288872"/>
        <a:ext cx="6828120" cy="844087"/>
      </dsp:txXfrm>
    </dsp:sp>
    <dsp:sp modelId="{9D48952A-8DE3-45EB-8CB6-5152C3B3C507}">
      <dsp:nvSpPr>
        <dsp:cNvPr id="0" name=""/>
        <dsp:cNvSpPr/>
      </dsp:nvSpPr>
      <dsp:spPr>
        <a:xfrm>
          <a:off x="1561995" y="3288872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8B453A4-10D1-497E-82A0-9CF5B372D781}">
      <dsp:nvSpPr>
        <dsp:cNvPr id="0" name=""/>
        <dsp:cNvSpPr/>
      </dsp:nvSpPr>
      <dsp:spPr>
        <a:xfrm rot="10800000">
          <a:off x="1984038" y="4384926"/>
          <a:ext cx="7039142" cy="844087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1.5 WebView2 and PWA</a:t>
          </a:r>
          <a:endParaRPr lang="zh-CN" altLang="en-US" sz="28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4384926"/>
        <a:ext cx="6828120" cy="844087"/>
      </dsp:txXfrm>
    </dsp:sp>
    <dsp:sp modelId="{FBC026BE-7CB9-4486-AAD6-ED1AA59A4D6B}">
      <dsp:nvSpPr>
        <dsp:cNvPr id="0" name=""/>
        <dsp:cNvSpPr/>
      </dsp:nvSpPr>
      <dsp:spPr>
        <a:xfrm>
          <a:off x="1561995" y="4384926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A9855D-7D78-437D-BD78-790FC97E081F}">
      <dsp:nvSpPr>
        <dsp:cNvPr id="0" name=""/>
        <dsp:cNvSpPr/>
      </dsp:nvSpPr>
      <dsp:spPr>
        <a:xfrm rot="10800000">
          <a:off x="1984038" y="710"/>
          <a:ext cx="7039142" cy="844087"/>
        </a:xfrm>
        <a:prstGeom prst="homePlate">
          <a:avLst/>
        </a:prstGeom>
        <a:solidFill>
          <a:schemeClr val="tx1">
            <a:lumMod val="50000"/>
            <a:lumOff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1.1 Introduction</a:t>
          </a:r>
          <a:endParaRPr lang="zh-CN" altLang="en-US" sz="2800" kern="1200" dirty="0">
            <a:solidFill>
              <a:schemeClr val="tx2">
                <a:lumMod val="20000"/>
                <a:lumOff val="80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710"/>
        <a:ext cx="6828120" cy="844087"/>
      </dsp:txXfrm>
    </dsp:sp>
    <dsp:sp modelId="{083CB889-864A-48B4-A20B-3444EFBE5EE6}">
      <dsp:nvSpPr>
        <dsp:cNvPr id="0" name=""/>
        <dsp:cNvSpPr/>
      </dsp:nvSpPr>
      <dsp:spPr>
        <a:xfrm>
          <a:off x="1561995" y="710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07B27B-B246-4928-AC93-8A19B8E86AA6}">
      <dsp:nvSpPr>
        <dsp:cNvPr id="0" name=""/>
        <dsp:cNvSpPr/>
      </dsp:nvSpPr>
      <dsp:spPr>
        <a:xfrm rot="10800000">
          <a:off x="1984038" y="1096764"/>
          <a:ext cx="7039142" cy="844087"/>
        </a:xfrm>
        <a:prstGeom prst="homePlate">
          <a:avLst/>
        </a:prstGeom>
        <a:solidFill>
          <a:schemeClr val="tx1">
            <a:lumMod val="50000"/>
            <a:lumOff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1.2 Windows Programming</a:t>
          </a:r>
          <a:endParaRPr lang="zh-CN" altLang="en-US" sz="2800" kern="1200" dirty="0">
            <a:solidFill>
              <a:schemeClr val="tx2">
                <a:lumMod val="20000"/>
                <a:lumOff val="80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1096764"/>
        <a:ext cx="6828120" cy="844087"/>
      </dsp:txXfrm>
    </dsp:sp>
    <dsp:sp modelId="{BDA2664F-D760-4676-988D-9DECE8C71CCC}">
      <dsp:nvSpPr>
        <dsp:cNvPr id="0" name=""/>
        <dsp:cNvSpPr/>
      </dsp:nvSpPr>
      <dsp:spPr>
        <a:xfrm>
          <a:off x="1561995" y="1096764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905F94-283E-4E2E-B949-4A5102C3F22E}">
      <dsp:nvSpPr>
        <dsp:cNvPr id="0" name=""/>
        <dsp:cNvSpPr/>
      </dsp:nvSpPr>
      <dsp:spPr>
        <a:xfrm rot="10800000">
          <a:off x="1984038" y="2192818"/>
          <a:ext cx="7039142" cy="844087"/>
        </a:xfrm>
        <a:prstGeom prst="homePlate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1.3 MVVM and WPF</a:t>
          </a:r>
          <a:endParaRPr lang="zh-CN" altLang="en-US" sz="28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2192818"/>
        <a:ext cx="6828120" cy="844087"/>
      </dsp:txXfrm>
    </dsp:sp>
    <dsp:sp modelId="{7FE62E54-E85F-4DBB-997F-689B5CDFD62D}">
      <dsp:nvSpPr>
        <dsp:cNvPr id="0" name=""/>
        <dsp:cNvSpPr/>
      </dsp:nvSpPr>
      <dsp:spPr>
        <a:xfrm>
          <a:off x="1561995" y="2192818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A90FFE2-DE88-4B0D-886D-0593F18265A5}">
      <dsp:nvSpPr>
        <dsp:cNvPr id="0" name=""/>
        <dsp:cNvSpPr/>
      </dsp:nvSpPr>
      <dsp:spPr>
        <a:xfrm rot="10800000">
          <a:off x="1984038" y="3288872"/>
          <a:ext cx="7039142" cy="844087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1.4 UWP, </a:t>
          </a:r>
          <a:r>
            <a:rPr lang="en-US" altLang="zh-CN" sz="2800" kern="1200" dirty="0" err="1">
              <a:latin typeface="微软雅黑" panose="020B0503020204020204" pitchFamily="34" charset="-122"/>
              <a:ea typeface="微软雅黑" panose="020B0503020204020204" pitchFamily="34" charset="-122"/>
            </a:rPr>
            <a:t>WinUI</a:t>
          </a:r>
          <a:r>
            <a:rPr lang="en-US" altLang="zh-CN" sz="28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 and App SDK</a:t>
          </a:r>
          <a:endParaRPr lang="zh-CN" altLang="en-US" sz="28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3288872"/>
        <a:ext cx="6828120" cy="844087"/>
      </dsp:txXfrm>
    </dsp:sp>
    <dsp:sp modelId="{9D48952A-8DE3-45EB-8CB6-5152C3B3C507}">
      <dsp:nvSpPr>
        <dsp:cNvPr id="0" name=""/>
        <dsp:cNvSpPr/>
      </dsp:nvSpPr>
      <dsp:spPr>
        <a:xfrm>
          <a:off x="1561995" y="3288872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8B453A4-10D1-497E-82A0-9CF5B372D781}">
      <dsp:nvSpPr>
        <dsp:cNvPr id="0" name=""/>
        <dsp:cNvSpPr/>
      </dsp:nvSpPr>
      <dsp:spPr>
        <a:xfrm rot="10800000">
          <a:off x="1984038" y="4384926"/>
          <a:ext cx="7039142" cy="844087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1.5 WebView2 and PWA</a:t>
          </a:r>
          <a:endParaRPr lang="zh-CN" altLang="en-US" sz="28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4384926"/>
        <a:ext cx="6828120" cy="844087"/>
      </dsp:txXfrm>
    </dsp:sp>
    <dsp:sp modelId="{FBC026BE-7CB9-4486-AAD6-ED1AA59A4D6B}">
      <dsp:nvSpPr>
        <dsp:cNvPr id="0" name=""/>
        <dsp:cNvSpPr/>
      </dsp:nvSpPr>
      <dsp:spPr>
        <a:xfrm>
          <a:off x="1561995" y="4384926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A9855D-7D78-437D-BD78-790FC97E081F}">
      <dsp:nvSpPr>
        <dsp:cNvPr id="0" name=""/>
        <dsp:cNvSpPr/>
      </dsp:nvSpPr>
      <dsp:spPr>
        <a:xfrm rot="10800000">
          <a:off x="1984038" y="710"/>
          <a:ext cx="7039142" cy="844087"/>
        </a:xfrm>
        <a:prstGeom prst="homePlate">
          <a:avLst/>
        </a:prstGeom>
        <a:solidFill>
          <a:schemeClr val="tx1">
            <a:lumMod val="50000"/>
            <a:lumOff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1.1 Introduction</a:t>
          </a:r>
          <a:endParaRPr lang="zh-CN" altLang="en-US" sz="2800" kern="1200" dirty="0">
            <a:solidFill>
              <a:schemeClr val="tx2">
                <a:lumMod val="20000"/>
                <a:lumOff val="80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710"/>
        <a:ext cx="6828120" cy="844087"/>
      </dsp:txXfrm>
    </dsp:sp>
    <dsp:sp modelId="{083CB889-864A-48B4-A20B-3444EFBE5EE6}">
      <dsp:nvSpPr>
        <dsp:cNvPr id="0" name=""/>
        <dsp:cNvSpPr/>
      </dsp:nvSpPr>
      <dsp:spPr>
        <a:xfrm>
          <a:off x="1561995" y="710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07B27B-B246-4928-AC93-8A19B8E86AA6}">
      <dsp:nvSpPr>
        <dsp:cNvPr id="0" name=""/>
        <dsp:cNvSpPr/>
      </dsp:nvSpPr>
      <dsp:spPr>
        <a:xfrm rot="10800000">
          <a:off x="1984038" y="1096764"/>
          <a:ext cx="7039142" cy="844087"/>
        </a:xfrm>
        <a:prstGeom prst="homePlate">
          <a:avLst/>
        </a:prstGeom>
        <a:solidFill>
          <a:schemeClr val="tx1">
            <a:lumMod val="50000"/>
            <a:lumOff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1.2 Windows Programming</a:t>
          </a:r>
          <a:endParaRPr lang="zh-CN" altLang="en-US" sz="2800" kern="1200" dirty="0">
            <a:solidFill>
              <a:schemeClr val="tx2">
                <a:lumMod val="20000"/>
                <a:lumOff val="80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1096764"/>
        <a:ext cx="6828120" cy="844087"/>
      </dsp:txXfrm>
    </dsp:sp>
    <dsp:sp modelId="{BDA2664F-D760-4676-988D-9DECE8C71CCC}">
      <dsp:nvSpPr>
        <dsp:cNvPr id="0" name=""/>
        <dsp:cNvSpPr/>
      </dsp:nvSpPr>
      <dsp:spPr>
        <a:xfrm>
          <a:off x="1561995" y="1096764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905F94-283E-4E2E-B949-4A5102C3F22E}">
      <dsp:nvSpPr>
        <dsp:cNvPr id="0" name=""/>
        <dsp:cNvSpPr/>
      </dsp:nvSpPr>
      <dsp:spPr>
        <a:xfrm rot="10800000">
          <a:off x="1984038" y="2192818"/>
          <a:ext cx="7039142" cy="844087"/>
        </a:xfrm>
        <a:prstGeom prst="homePlate">
          <a:avLst/>
        </a:prstGeom>
        <a:solidFill>
          <a:schemeClr val="tx1">
            <a:lumMod val="50000"/>
            <a:lumOff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1.3 MVVM and WPF</a:t>
          </a:r>
          <a:endParaRPr lang="zh-CN" altLang="en-US" sz="2800" kern="1200" dirty="0">
            <a:solidFill>
              <a:schemeClr val="tx2">
                <a:lumMod val="20000"/>
                <a:lumOff val="80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2192818"/>
        <a:ext cx="6828120" cy="844087"/>
      </dsp:txXfrm>
    </dsp:sp>
    <dsp:sp modelId="{7FE62E54-E85F-4DBB-997F-689B5CDFD62D}">
      <dsp:nvSpPr>
        <dsp:cNvPr id="0" name=""/>
        <dsp:cNvSpPr/>
      </dsp:nvSpPr>
      <dsp:spPr>
        <a:xfrm>
          <a:off x="1561995" y="2192818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A90FFE2-DE88-4B0D-886D-0593F18265A5}">
      <dsp:nvSpPr>
        <dsp:cNvPr id="0" name=""/>
        <dsp:cNvSpPr/>
      </dsp:nvSpPr>
      <dsp:spPr>
        <a:xfrm rot="10800000">
          <a:off x="1984038" y="3288872"/>
          <a:ext cx="7039142" cy="844087"/>
        </a:xfrm>
        <a:prstGeom prst="homePlate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1.4 UWP, </a:t>
          </a:r>
          <a:r>
            <a:rPr lang="en-US" altLang="zh-CN" sz="2800" kern="1200" dirty="0" err="1">
              <a:latin typeface="微软雅黑" panose="020B0503020204020204" pitchFamily="34" charset="-122"/>
              <a:ea typeface="微软雅黑" panose="020B0503020204020204" pitchFamily="34" charset="-122"/>
            </a:rPr>
            <a:t>WinUI</a:t>
          </a:r>
          <a:r>
            <a:rPr lang="en-US" altLang="zh-CN" sz="28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 and App SDK</a:t>
          </a:r>
          <a:endParaRPr lang="zh-CN" altLang="en-US" sz="28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3288872"/>
        <a:ext cx="6828120" cy="844087"/>
      </dsp:txXfrm>
    </dsp:sp>
    <dsp:sp modelId="{9D48952A-8DE3-45EB-8CB6-5152C3B3C507}">
      <dsp:nvSpPr>
        <dsp:cNvPr id="0" name=""/>
        <dsp:cNvSpPr/>
      </dsp:nvSpPr>
      <dsp:spPr>
        <a:xfrm>
          <a:off x="1561995" y="3288872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8B453A4-10D1-497E-82A0-9CF5B372D781}">
      <dsp:nvSpPr>
        <dsp:cNvPr id="0" name=""/>
        <dsp:cNvSpPr/>
      </dsp:nvSpPr>
      <dsp:spPr>
        <a:xfrm rot="10800000">
          <a:off x="1984038" y="4384926"/>
          <a:ext cx="7039142" cy="844087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1.5 WebView2 and PWA</a:t>
          </a:r>
          <a:endParaRPr lang="zh-CN" altLang="en-US" sz="28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4384926"/>
        <a:ext cx="6828120" cy="844087"/>
      </dsp:txXfrm>
    </dsp:sp>
    <dsp:sp modelId="{FBC026BE-7CB9-4486-AAD6-ED1AA59A4D6B}">
      <dsp:nvSpPr>
        <dsp:cNvPr id="0" name=""/>
        <dsp:cNvSpPr/>
      </dsp:nvSpPr>
      <dsp:spPr>
        <a:xfrm>
          <a:off x="1561995" y="4384926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A9855D-7D78-437D-BD78-790FC97E081F}">
      <dsp:nvSpPr>
        <dsp:cNvPr id="0" name=""/>
        <dsp:cNvSpPr/>
      </dsp:nvSpPr>
      <dsp:spPr>
        <a:xfrm rot="10800000">
          <a:off x="1984038" y="710"/>
          <a:ext cx="7039142" cy="844087"/>
        </a:xfrm>
        <a:prstGeom prst="homePlate">
          <a:avLst/>
        </a:prstGeom>
        <a:solidFill>
          <a:schemeClr val="tx1">
            <a:lumMod val="50000"/>
            <a:lumOff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1.1 Introduction</a:t>
          </a:r>
          <a:endParaRPr lang="zh-CN" altLang="en-US" sz="2800" kern="1200" dirty="0">
            <a:solidFill>
              <a:schemeClr val="tx2">
                <a:lumMod val="20000"/>
                <a:lumOff val="80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710"/>
        <a:ext cx="6828120" cy="844087"/>
      </dsp:txXfrm>
    </dsp:sp>
    <dsp:sp modelId="{083CB889-864A-48B4-A20B-3444EFBE5EE6}">
      <dsp:nvSpPr>
        <dsp:cNvPr id="0" name=""/>
        <dsp:cNvSpPr/>
      </dsp:nvSpPr>
      <dsp:spPr>
        <a:xfrm>
          <a:off x="1561995" y="710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07B27B-B246-4928-AC93-8A19B8E86AA6}">
      <dsp:nvSpPr>
        <dsp:cNvPr id="0" name=""/>
        <dsp:cNvSpPr/>
      </dsp:nvSpPr>
      <dsp:spPr>
        <a:xfrm rot="10800000">
          <a:off x="1984038" y="1096764"/>
          <a:ext cx="7039142" cy="844087"/>
        </a:xfrm>
        <a:prstGeom prst="homePlate">
          <a:avLst/>
        </a:prstGeom>
        <a:solidFill>
          <a:schemeClr val="tx1">
            <a:lumMod val="50000"/>
            <a:lumOff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1.2 Windows Programming</a:t>
          </a:r>
          <a:endParaRPr lang="zh-CN" altLang="en-US" sz="2800" kern="1200" dirty="0">
            <a:solidFill>
              <a:schemeClr val="tx2">
                <a:lumMod val="20000"/>
                <a:lumOff val="80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1096764"/>
        <a:ext cx="6828120" cy="844087"/>
      </dsp:txXfrm>
    </dsp:sp>
    <dsp:sp modelId="{BDA2664F-D760-4676-988D-9DECE8C71CCC}">
      <dsp:nvSpPr>
        <dsp:cNvPr id="0" name=""/>
        <dsp:cNvSpPr/>
      </dsp:nvSpPr>
      <dsp:spPr>
        <a:xfrm>
          <a:off x="1561995" y="1096764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905F94-283E-4E2E-B949-4A5102C3F22E}">
      <dsp:nvSpPr>
        <dsp:cNvPr id="0" name=""/>
        <dsp:cNvSpPr/>
      </dsp:nvSpPr>
      <dsp:spPr>
        <a:xfrm rot="10800000">
          <a:off x="1984038" y="2192818"/>
          <a:ext cx="7039142" cy="844087"/>
        </a:xfrm>
        <a:prstGeom prst="homePlate">
          <a:avLst/>
        </a:prstGeom>
        <a:solidFill>
          <a:schemeClr val="tx1">
            <a:lumMod val="50000"/>
            <a:lumOff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1.3 MVVM and WPF</a:t>
          </a:r>
          <a:endParaRPr lang="zh-CN" altLang="en-US" sz="2800" kern="1200" dirty="0">
            <a:solidFill>
              <a:schemeClr val="tx2">
                <a:lumMod val="20000"/>
                <a:lumOff val="80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2192818"/>
        <a:ext cx="6828120" cy="844087"/>
      </dsp:txXfrm>
    </dsp:sp>
    <dsp:sp modelId="{7FE62E54-E85F-4DBB-997F-689B5CDFD62D}">
      <dsp:nvSpPr>
        <dsp:cNvPr id="0" name=""/>
        <dsp:cNvSpPr/>
      </dsp:nvSpPr>
      <dsp:spPr>
        <a:xfrm>
          <a:off x="1561995" y="2192818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A90FFE2-DE88-4B0D-886D-0593F18265A5}">
      <dsp:nvSpPr>
        <dsp:cNvPr id="0" name=""/>
        <dsp:cNvSpPr/>
      </dsp:nvSpPr>
      <dsp:spPr>
        <a:xfrm rot="10800000">
          <a:off x="1984038" y="3288872"/>
          <a:ext cx="7039142" cy="844087"/>
        </a:xfrm>
        <a:prstGeom prst="homePlate">
          <a:avLst/>
        </a:prstGeom>
        <a:solidFill>
          <a:schemeClr val="tx1">
            <a:lumMod val="50000"/>
            <a:lumOff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1.4 UWP, </a:t>
          </a:r>
          <a:r>
            <a:rPr lang="en-US" altLang="zh-CN" sz="2800" kern="1200" dirty="0" err="1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WinUI</a:t>
          </a:r>
          <a:r>
            <a:rPr lang="en-US" altLang="zh-CN" sz="2800" kern="12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 and App SDK</a:t>
          </a:r>
          <a:endParaRPr lang="zh-CN" altLang="en-US" sz="2800" kern="1200" dirty="0">
            <a:solidFill>
              <a:schemeClr val="tx2">
                <a:lumMod val="20000"/>
                <a:lumOff val="80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3288872"/>
        <a:ext cx="6828120" cy="844087"/>
      </dsp:txXfrm>
    </dsp:sp>
    <dsp:sp modelId="{9D48952A-8DE3-45EB-8CB6-5152C3B3C507}">
      <dsp:nvSpPr>
        <dsp:cNvPr id="0" name=""/>
        <dsp:cNvSpPr/>
      </dsp:nvSpPr>
      <dsp:spPr>
        <a:xfrm>
          <a:off x="1561995" y="3288872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8B453A4-10D1-497E-82A0-9CF5B372D781}">
      <dsp:nvSpPr>
        <dsp:cNvPr id="0" name=""/>
        <dsp:cNvSpPr/>
      </dsp:nvSpPr>
      <dsp:spPr>
        <a:xfrm rot="10800000">
          <a:off x="1984038" y="4384926"/>
          <a:ext cx="7039142" cy="844087"/>
        </a:xfrm>
        <a:prstGeom prst="homePlate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1.5 WebView2 and PWA</a:t>
          </a:r>
          <a:endParaRPr lang="zh-CN" altLang="en-US" sz="28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4384926"/>
        <a:ext cx="6828120" cy="844087"/>
      </dsp:txXfrm>
    </dsp:sp>
    <dsp:sp modelId="{FBC026BE-7CB9-4486-AAD6-ED1AA59A4D6B}">
      <dsp:nvSpPr>
        <dsp:cNvPr id="0" name=""/>
        <dsp:cNvSpPr/>
      </dsp:nvSpPr>
      <dsp:spPr>
        <a:xfrm>
          <a:off x="1561995" y="4384926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页眉占位符 9216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endParaRPr lang="zh-CN" altLang="en-US" sz="1200" b="0" dirty="0"/>
          </a:p>
        </p:txBody>
      </p:sp>
      <p:sp>
        <p:nvSpPr>
          <p:cNvPr id="92163" name="日期占位符 9216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algn="r"/>
            <a:endParaRPr lang="zh-CN" altLang="en-US" sz="1200" b="0" dirty="0"/>
          </a:p>
        </p:txBody>
      </p:sp>
      <p:sp>
        <p:nvSpPr>
          <p:cNvPr id="92164" name="幻灯片图像占位符 9216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92165" name="文本占位符 9216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2166" name="页脚占位符 9216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/>
            <a:endParaRPr lang="zh-CN" altLang="en-US" sz="1200" b="0" dirty="0"/>
          </a:p>
        </p:txBody>
      </p:sp>
      <p:sp>
        <p:nvSpPr>
          <p:cNvPr id="92167" name="灯片编号占位符 9216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r"/>
            <a:fld id="{9A0DB2DC-4C9A-4742-B13C-FB6460FD3503}" type="slidenum">
              <a:rPr lang="zh-CN" altLang="en-US" sz="1200" b="0" dirty="0"/>
              <a:t>‹#›</a:t>
            </a:fld>
            <a:endParaRPr lang="zh-CN" altLang="en-US" sz="1200" b="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lvl="0" indent="0" algn="l" defTabSz="914400" rtl="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windows/apps/design/signature-experiences/design-principles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appcenter/sdk/getting-started/xamarin" TargetMode="External"/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windows/uwp/cpp-and-winrt-apis/intro-to-using-cpp-with-winrt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1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39138150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13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22374995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15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11478670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fld id="{9A0DB2DC-4C9A-4742-B13C-FB6460FD350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20000"/>
                </a:lnSpc>
                <a:spcBef>
                  <a:spcPct val="10000"/>
                </a:spcBef>
                <a:spcAft>
                  <a:spcPct val="1000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295067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fld id="{9A0DB2DC-4C9A-4742-B13C-FB6460FD3503}" type="slidenum"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20000"/>
                </a:lnSpc>
                <a:spcBef>
                  <a:spcPct val="10000"/>
                </a:spcBef>
                <a:spcAft>
                  <a:spcPct val="1000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878538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fld id="{9A0DB2DC-4C9A-4742-B13C-FB6460FD350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20000"/>
                </a:lnSpc>
                <a:spcBef>
                  <a:spcPct val="10000"/>
                </a:spcBef>
                <a:spcAft>
                  <a:spcPct val="1000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194975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altLang="zh-CN" b="1" dirty="0" err="1"/>
              <a:t>Gitee</a:t>
            </a:r>
            <a:r>
              <a:rPr lang="en-US" altLang="zh-CN" b="1" dirty="0"/>
              <a:t> Pages Pro </a:t>
            </a:r>
            <a:r>
              <a:rPr lang="zh-CN" altLang="en-US" b="1" dirty="0"/>
              <a:t>已经对个人用户关闭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dirty="0"/>
              <a:t>22</a:t>
            </a:fld>
            <a:endParaRPr lang="zh-CN" altLang="en-US" sz="1200" b="0"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zh-CN" altLang="en-US" b="1" dirty="0"/>
              <a:t>命令行查询</a:t>
            </a:r>
            <a:r>
              <a:rPr lang="en-US" altLang="zh-CN" b="1" dirty="0" err="1"/>
              <a:t>.net</a:t>
            </a:r>
            <a:r>
              <a:rPr lang="zh-CN" altLang="en-US" b="1" dirty="0"/>
              <a:t>版本</a:t>
            </a:r>
            <a:endParaRPr lang="en-US" altLang="zh-CN" b="1" dirty="0"/>
          </a:p>
          <a:p>
            <a:pPr lvl="0"/>
            <a:r>
              <a:rPr lang="en-US" altLang="zh-CN" b="1" dirty="0"/>
              <a:t>reg query "HKLM\Software\Microsoft\NET Framework Setup\NDP" /s /v version | </a:t>
            </a:r>
            <a:r>
              <a:rPr lang="en-US" altLang="zh-CN" b="1" dirty="0" err="1"/>
              <a:t>findstr</a:t>
            </a:r>
            <a:r>
              <a:rPr lang="en-US" altLang="zh-CN" b="1" dirty="0"/>
              <a:t> /</a:t>
            </a:r>
            <a:r>
              <a:rPr lang="en-US" altLang="zh-CN" b="1" dirty="0" err="1"/>
              <a:t>i</a:t>
            </a:r>
            <a:r>
              <a:rPr lang="en-US" altLang="zh-CN" b="1" dirty="0"/>
              <a:t> version | sort /+26</a:t>
            </a:r>
          </a:p>
          <a:p>
            <a:pPr lvl="0"/>
            <a:endParaRPr lang="en-US" altLang="zh-CN" b="1" dirty="0"/>
          </a:p>
          <a:p>
            <a:pPr lvl="0"/>
            <a:endParaRPr lang="en-US" altLang="zh-CN" b="1" dirty="0"/>
          </a:p>
          <a:p>
            <a:pPr lvl="0"/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dirty="0"/>
              <a:t>23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42066149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24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322563925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25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171274366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800" dirty="0"/>
              <a:t>世界在快速迈向智能的时代，计算机及软件相关开发人员应该掌握该领域的基本武器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28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10850379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>
                <a:hlinkClick r:id="rId3"/>
              </a:rPr>
              <a:t>Windows 11 design principles - Windows apps | Microsoft Docs</a:t>
            </a:r>
            <a:endParaRPr lang="en-US" altLang="zh-CN" dirty="0"/>
          </a:p>
          <a:p>
            <a:r>
              <a:rPr lang="en-US" altLang="zh-CN" dirty="0"/>
              <a:t>https://docs.microsoft.com/en-us/windows/apps/design/signature-experiences/design-principles</a:t>
            </a:r>
          </a:p>
          <a:p>
            <a:endParaRPr lang="en-US" altLang="zh-CN" dirty="0"/>
          </a:p>
          <a:p>
            <a:r>
              <a:rPr lang="en-US" altLang="zh-CN" dirty="0"/>
              <a:t>MVC (model, view, control)</a:t>
            </a:r>
          </a:p>
          <a:p>
            <a:endParaRPr lang="en-US" altLang="zh-CN" dirty="0"/>
          </a:p>
          <a:p>
            <a:r>
              <a:rPr lang="en-US" altLang="zh-CN" dirty="0"/>
              <a:t>https://docs.microsoft.com/en-us/windows/win32/rpc/the-programming-model</a:t>
            </a:r>
          </a:p>
          <a:p>
            <a:r>
              <a:rPr lang="en-US" altLang="zh-CN" dirty="0"/>
              <a:t>https://docs.microsoft.com/en-us/cpp/windows/overview-of-windows-programming-in-cpp?view=msvc-170</a:t>
            </a:r>
          </a:p>
          <a:p>
            <a:r>
              <a:rPr lang="en-US" altLang="zh-CN" dirty="0"/>
              <a:t>https://docs.microsoft.com/en-us/windows/win32/http/http-server-api-programming-model</a:t>
            </a:r>
          </a:p>
          <a:p>
            <a:r>
              <a:rPr lang="en-US" altLang="zh-CN" dirty="0"/>
              <a:t>https://usatreand.com/factorial/windows-programming-model/</a:t>
            </a:r>
          </a:p>
          <a:p>
            <a:r>
              <a:rPr lang="en-US" altLang="zh-CN" dirty="0"/>
              <a:t>https://flylib.com/books/en/1.563.1.18/1/</a:t>
            </a:r>
          </a:p>
          <a:p>
            <a:r>
              <a:rPr lang="en-US" altLang="zh-CN" dirty="0"/>
              <a:t>https://azure.microsoft.com/en-us/blog/new-whitepaper-details-the-windows-azure-programming-model/</a:t>
            </a:r>
          </a:p>
          <a:p>
            <a:r>
              <a:rPr lang="en-US" altLang="zh-CN" dirty="0"/>
              <a:t>https://www.cs.odu.edu/~wild/windowsNT/spring02/progModel.htm</a:t>
            </a:r>
          </a:p>
          <a:p>
            <a:r>
              <a:rPr lang="en-US" altLang="zh-CN" dirty="0"/>
              <a:t>https://cxybb.com/article/ciya3282/100218160</a:t>
            </a:r>
          </a:p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2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182156640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800" dirty="0"/>
              <a:t>生产的关键是效率、稳定性、可靠性</a:t>
            </a:r>
            <a:endParaRPr lang="en-US" altLang="zh-CN" sz="1800" dirty="0"/>
          </a:p>
          <a:p>
            <a:r>
              <a:rPr lang="zh-CN" altLang="en-US" sz="1800" dirty="0"/>
              <a:t>研发的关键是算法、性能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29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236238412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dirty="0"/>
              <a:t>30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267563358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32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310751975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dirty="0"/>
              <a:t>33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143838412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dirty="0"/>
              <a:t>34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27258326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dirty="0"/>
              <a:t>35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368777235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dirty="0"/>
              <a:t>36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119471180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dirty="0"/>
              <a:t>37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414192561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委托是一个可以引用方法的类型，当创建一个委托，也就创建一个引用方法的变量，进而就可以调用那个方法，即委托可以调用它所指的方法。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6B7014-1CA7-42FF-9E69-87C27AE33F47}" type="slidenum">
              <a:rPr lang="zh-CN" altLang="en-US" smtClean="0"/>
              <a:t>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857630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多重委托</a:t>
            </a:r>
            <a:r>
              <a:rPr lang="en-US" altLang="zh-CN" dirty="0"/>
              <a:t>, </a:t>
            </a:r>
            <a:r>
              <a:rPr lang="zh-CN" altLang="en-US" dirty="0"/>
              <a:t>多路委托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6B7014-1CA7-42FF-9E69-87C27AE33F47}" type="slidenum">
              <a:rPr lang="zh-CN" altLang="en-US" smtClean="0"/>
              <a:t>44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70768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3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398913544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6B7014-1CA7-42FF-9E69-87C27AE33F47}" type="slidenum">
              <a:rPr lang="zh-CN" altLang="en-US" smtClean="0"/>
              <a:t>45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426745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6B7014-1CA7-42FF-9E69-87C27AE33F47}" type="slidenum">
              <a:rPr lang="zh-CN" altLang="en-US" smtClean="0"/>
              <a:t>46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093800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48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44875946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fld id="{9A0DB2DC-4C9A-4742-B13C-FB6460FD350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20000"/>
                </a:lnSpc>
                <a:spcBef>
                  <a:spcPct val="10000"/>
                </a:spcBef>
                <a:spcAft>
                  <a:spcPct val="10000"/>
                </a:spcAft>
                <a:buClrTx/>
                <a:buSzTx/>
                <a:buFontTx/>
                <a:buNone/>
                <a:tabLst/>
                <a:defRPr/>
              </a:pPr>
              <a:t>49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7230202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fld id="{9A0DB2DC-4C9A-4742-B13C-FB6460FD3503}" type="slidenum"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20000"/>
                </a:lnSpc>
                <a:spcBef>
                  <a:spcPct val="10000"/>
                </a:spcBef>
                <a:spcAft>
                  <a:spcPct val="10000"/>
                </a:spcAft>
                <a:buClrTx/>
                <a:buSzTx/>
                <a:buFontTx/>
                <a:buNone/>
                <a:tabLst/>
                <a:defRPr/>
              </a:pPr>
              <a:t>50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6802099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51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310680626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altLang="zh-CN" dirty="0"/>
              <a:t>Data Binding</a:t>
            </a:r>
            <a:endParaRPr lang="en-US" altLang="zh-CN" b="1" dirty="0"/>
          </a:p>
          <a:p>
            <a:pPr lvl="0"/>
            <a:r>
              <a:rPr lang="en-US" altLang="zh-CN" b="1" dirty="0"/>
              <a:t>- Extremely powerful with XAML</a:t>
            </a:r>
          </a:p>
          <a:p>
            <a:pPr lvl="0"/>
            <a:r>
              <a:rPr lang="en-US" altLang="zh-CN" b="1" dirty="0"/>
              <a:t>- Everything binds (to everything else)</a:t>
            </a:r>
          </a:p>
          <a:p>
            <a:pPr lvl="0"/>
            <a:r>
              <a:rPr lang="en-US" altLang="zh-CN" b="1" dirty="0"/>
              <a:t>- Every tag has </a:t>
            </a:r>
            <a:r>
              <a:rPr lang="en-US" altLang="zh-CN" b="1" dirty="0" err="1"/>
              <a:t>DataContext</a:t>
            </a:r>
            <a:r>
              <a:rPr lang="en-US" altLang="zh-CN" b="1" dirty="0"/>
              <a:t> property</a:t>
            </a:r>
          </a:p>
          <a:p>
            <a:pPr lvl="0"/>
            <a:r>
              <a:rPr lang="en-US" altLang="zh-CN" b="1" dirty="0"/>
              <a:t>	Value becomes underlying binding source</a:t>
            </a:r>
          </a:p>
          <a:p>
            <a:pPr lvl="0"/>
            <a:r>
              <a:rPr lang="en-US" altLang="zh-CN" b="1" dirty="0"/>
              <a:t>	Provides values from tag &amp; down visual tree</a:t>
            </a:r>
          </a:p>
          <a:p>
            <a:pPr lvl="0"/>
            <a:r>
              <a:rPr lang="en-US" altLang="zh-CN" b="1" dirty="0"/>
              <a:t>- Underlying binding object should implement </a:t>
            </a:r>
            <a:r>
              <a:rPr lang="en-US" altLang="zh-CN" b="1" dirty="0" err="1"/>
              <a:t>INotifyPropertyChanged</a:t>
            </a:r>
            <a:r>
              <a:rPr lang="en-US" altLang="zh-CN" b="1" dirty="0"/>
              <a:t> interface</a:t>
            </a:r>
          </a:p>
          <a:p>
            <a:pPr lvl="0"/>
            <a:r>
              <a:rPr lang="en-US" altLang="zh-CN" b="1" dirty="0"/>
              <a:t>- XAML binding attributes provide additional characteristics</a:t>
            </a:r>
          </a:p>
          <a:p>
            <a:pPr lvl="0"/>
            <a:r>
              <a:rPr lang="en-US" altLang="zh-CN" b="1" dirty="0"/>
              <a:t>	Mode, </a:t>
            </a:r>
            <a:r>
              <a:rPr lang="en-US" altLang="zh-CN" b="1" dirty="0" err="1"/>
              <a:t>UpdateSourceTrigger</a:t>
            </a:r>
            <a:r>
              <a:rPr lang="en-US" altLang="zh-CN" b="1" dirty="0"/>
              <a:t>, Converter</a:t>
            </a:r>
          </a:p>
          <a:p>
            <a:pPr lvl="0"/>
            <a:endParaRPr lang="en-US" altLang="zh-CN" b="1" dirty="0"/>
          </a:p>
          <a:p>
            <a:pPr lvl="0"/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dirty="0"/>
              <a:t>53</a:t>
            </a:fld>
            <a:endParaRPr lang="zh-CN" altLang="en-US" sz="1200" b="0" dirty="0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altLang="zh-CN" dirty="0"/>
              <a:t>where </a:t>
            </a:r>
            <a:r>
              <a:rPr lang="en-US" altLang="zh-CN" dirty="0" err="1"/>
              <a:t>myObj</a:t>
            </a:r>
            <a:r>
              <a:rPr lang="en-US" altLang="zh-CN" dirty="0"/>
              <a:t> contains</a:t>
            </a:r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dirty="0"/>
              <a:t>54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306133997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55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263940088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What is MVVM</a:t>
            </a:r>
            <a:r>
              <a:rPr lang="zh-CN" altLang="en-US" dirty="0"/>
              <a:t>：</a:t>
            </a:r>
            <a:endParaRPr lang="en-US" altLang="zh-CN" dirty="0"/>
          </a:p>
          <a:p>
            <a:r>
              <a:rPr lang="en-US" altLang="zh-CN" dirty="0"/>
              <a:t>Pattern made specially for binding</a:t>
            </a:r>
          </a:p>
          <a:p>
            <a:r>
              <a:rPr lang="en-US" altLang="zh-CN" dirty="0"/>
              <a:t>Class provides the binding source for the entire view</a:t>
            </a:r>
          </a:p>
          <a:p>
            <a:r>
              <a:rPr lang="en-US" altLang="zh-CN" dirty="0"/>
              <a:t>Encapsulates logic for the view</a:t>
            </a:r>
          </a:p>
          <a:p>
            <a:pPr lvl="1"/>
            <a:r>
              <a:rPr lang="en-US" altLang="zh-CN" dirty="0"/>
              <a:t>Provides state and behavior</a:t>
            </a:r>
          </a:p>
          <a:p>
            <a:r>
              <a:rPr lang="en-US" altLang="zh-CN" dirty="0"/>
              <a:t>Loosely coupled to the view</a:t>
            </a:r>
          </a:p>
          <a:p>
            <a:pPr lvl="0"/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dirty="0"/>
              <a:t>56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30983106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dirty="0"/>
              <a:t>4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4136480437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View (XAML) Layer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0" dirty="0" err="1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ViewModel</a:t>
            </a:r>
            <a:r>
              <a:rPr lang="en-US" altLang="zh-CN" sz="1200" b="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Layer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Domain Layer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Data Access Layer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Data Storage Layer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7B4F34-D1FF-4201-B396-4FE3A267FC8C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80220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Goals of MVVM</a:t>
            </a:r>
          </a:p>
          <a:p>
            <a:r>
              <a:rPr lang="en-US" altLang="zh-CN" dirty="0"/>
              <a:t> Make the view completely “State Driven”</a:t>
            </a:r>
          </a:p>
          <a:p>
            <a:r>
              <a:rPr lang="en-US" altLang="zh-CN" dirty="0"/>
              <a:t> Fill in for model short-comings</a:t>
            </a:r>
          </a:p>
          <a:p>
            <a:r>
              <a:rPr lang="en-US" altLang="zh-CN" dirty="0"/>
              <a:t> Decouple state and behavior from view </a:t>
            </a:r>
          </a:p>
          <a:p>
            <a:r>
              <a:rPr lang="en-US" altLang="zh-CN" dirty="0"/>
              <a:t> Provide ability to unit test</a:t>
            </a:r>
          </a:p>
          <a:p>
            <a:endParaRPr lang="en-US" altLang="zh-CN" dirty="0"/>
          </a:p>
          <a:p>
            <a:r>
              <a:rPr lang="en-US" altLang="zh-CN" dirty="0"/>
              <a:t> Reduction or even elimination of the code-behind class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7B4F34-D1FF-4201-B396-4FE3A267FC8C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71702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Rules of MVVM</a:t>
            </a:r>
          </a:p>
          <a:p>
            <a:r>
              <a:rPr lang="en-US" altLang="zh-CN" dirty="0"/>
              <a:t> </a:t>
            </a:r>
            <a:r>
              <a:rPr lang="en-US" altLang="zh-CN" dirty="0" err="1"/>
              <a:t>ViewModel</a:t>
            </a:r>
            <a:r>
              <a:rPr lang="en-US" altLang="zh-CN" dirty="0"/>
              <a:t> should have NO knowledge of the View</a:t>
            </a:r>
          </a:p>
          <a:p>
            <a:r>
              <a:rPr lang="en-US" altLang="zh-CN" dirty="0"/>
              <a:t> For navigation, </a:t>
            </a:r>
            <a:r>
              <a:rPr lang="en-US" altLang="zh-CN" dirty="0" err="1"/>
              <a:t>ViewModel</a:t>
            </a:r>
            <a:r>
              <a:rPr lang="en-US" altLang="zh-CN" dirty="0"/>
              <a:t> can raise an event that View can hook into</a:t>
            </a:r>
          </a:p>
          <a:p>
            <a:pPr lvl="1"/>
            <a:r>
              <a:rPr lang="en-US" altLang="zh-CN" dirty="0"/>
              <a:t>Unless using </a:t>
            </a:r>
            <a:r>
              <a:rPr lang="en-US" altLang="zh-CN" dirty="0" err="1"/>
              <a:t>ViewModel</a:t>
            </a:r>
            <a:r>
              <a:rPr lang="en-US" altLang="zh-CN" dirty="0"/>
              <a:t> switching &amp; Data Templates (later)</a:t>
            </a:r>
          </a:p>
          <a:p>
            <a:r>
              <a:rPr lang="en-US" altLang="zh-CN" dirty="0"/>
              <a:t> View should have a loose coupling to </a:t>
            </a:r>
            <a:r>
              <a:rPr lang="en-US" altLang="zh-CN" dirty="0" err="1"/>
              <a:t>ViewModel</a:t>
            </a:r>
            <a:r>
              <a:rPr lang="en-US" altLang="zh-CN" dirty="0"/>
              <a:t> (not until runtime if possible)</a:t>
            </a:r>
          </a:p>
          <a:p>
            <a:r>
              <a:rPr lang="en-US" altLang="zh-CN" dirty="0"/>
              <a:t> </a:t>
            </a:r>
            <a:r>
              <a:rPr lang="en-US" altLang="zh-CN" dirty="0" err="1"/>
              <a:t>ViewModel</a:t>
            </a:r>
            <a:r>
              <a:rPr lang="en-US" altLang="zh-CN" dirty="0"/>
              <a:t> can expose individual model properties or model as a whole</a:t>
            </a:r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59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367150651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dirty="0"/>
              <a:t>60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383675972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61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2431360735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Implementing the Pattern</a:t>
            </a:r>
          </a:p>
          <a:p>
            <a:endParaRPr lang="en-US" altLang="zh-CN" dirty="0"/>
          </a:p>
          <a:p>
            <a:r>
              <a:rPr lang="en-US" altLang="zh-CN" dirty="0"/>
              <a:t>A </a:t>
            </a:r>
            <a:r>
              <a:rPr lang="en-US" altLang="zh-CN" dirty="0" err="1"/>
              <a:t>ViewModel</a:t>
            </a:r>
            <a:r>
              <a:rPr lang="en-US" altLang="zh-CN" dirty="0"/>
              <a:t> is just a class that</a:t>
            </a:r>
          </a:p>
          <a:p>
            <a:pPr lvl="1"/>
            <a:r>
              <a:rPr lang="en-US" altLang="zh-CN" dirty="0"/>
              <a:t>Wraps one or more domain models</a:t>
            </a:r>
          </a:p>
          <a:p>
            <a:pPr lvl="1"/>
            <a:r>
              <a:rPr lang="en-US" altLang="zh-CN" dirty="0"/>
              <a:t>Provides property notification</a:t>
            </a:r>
          </a:p>
          <a:p>
            <a:pPr lvl="1"/>
            <a:r>
              <a:rPr lang="en-US" altLang="zh-CN" dirty="0"/>
              <a:t>Provides validation notification (optional)</a:t>
            </a:r>
          </a:p>
          <a:p>
            <a:pPr lvl="1"/>
            <a:r>
              <a:rPr lang="en-US" altLang="zh-CN" dirty="0"/>
              <a:t>Exposes bindable properties (or model)</a:t>
            </a:r>
          </a:p>
          <a:p>
            <a:pPr lvl="1"/>
            <a:r>
              <a:rPr lang="en-US" altLang="zh-CN" dirty="0"/>
              <a:t>Contains commanding behavior</a:t>
            </a:r>
          </a:p>
          <a:p>
            <a:pPr lvl="1"/>
            <a:r>
              <a:rPr lang="en-US" altLang="zh-CN" dirty="0"/>
              <a:t>Can be tested completely independent of the view</a:t>
            </a:r>
          </a:p>
          <a:p>
            <a:pPr lvl="1"/>
            <a:r>
              <a:rPr lang="en-US" altLang="zh-CN" dirty="0"/>
              <a:t>Can fire events back to the view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7B4F34-D1FF-4201-B396-4FE3A267FC8C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563104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 Connecting to View</a:t>
            </a:r>
          </a:p>
          <a:p>
            <a:endParaRPr lang="en-US" altLang="zh-CN" dirty="0"/>
          </a:p>
          <a:p>
            <a:r>
              <a:rPr lang="en-US" altLang="zh-CN" dirty="0" err="1"/>
              <a:t>ViewModel</a:t>
            </a:r>
            <a:r>
              <a:rPr lang="en-US" altLang="zh-CN" dirty="0"/>
              <a:t> class becomes the “</a:t>
            </a:r>
            <a:r>
              <a:rPr lang="en-US" altLang="zh-CN" dirty="0" err="1"/>
              <a:t>DataContext</a:t>
            </a:r>
            <a:r>
              <a:rPr lang="en-US" altLang="zh-CN" dirty="0"/>
              <a:t>” of the View</a:t>
            </a:r>
          </a:p>
          <a:p>
            <a:pPr lvl="1"/>
            <a:r>
              <a:rPr lang="en-US" altLang="zh-CN" dirty="0"/>
              <a:t>Window or </a:t>
            </a:r>
            <a:r>
              <a:rPr lang="en-US" altLang="zh-CN" dirty="0" err="1"/>
              <a:t>UserControl</a:t>
            </a:r>
            <a:endParaRPr lang="en-US" altLang="zh-CN" dirty="0"/>
          </a:p>
          <a:p>
            <a:r>
              <a:rPr lang="en-US" altLang="zh-CN" dirty="0"/>
              <a:t>Can be set anywhere convenient </a:t>
            </a:r>
          </a:p>
          <a:p>
            <a:r>
              <a:rPr lang="en-US" altLang="zh-CN" dirty="0"/>
              <a:t>View can optionally hook into </a:t>
            </a:r>
            <a:r>
              <a:rPr lang="en-US" altLang="zh-CN" dirty="0" err="1"/>
              <a:t>ViewModel</a:t>
            </a:r>
            <a:r>
              <a:rPr lang="en-US" altLang="zh-CN" dirty="0"/>
              <a:t> events</a:t>
            </a:r>
          </a:p>
          <a:p>
            <a:pPr lvl="1"/>
            <a:r>
              <a:rPr lang="en-US" altLang="zh-CN" dirty="0"/>
              <a:t>Good for view navigation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63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4214193422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64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3150162517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  <a:p>
            <a:r>
              <a:rPr lang="en-US" altLang="zh-CN" dirty="0"/>
              <a:t>- Action takes zero, one or more input parameters, but does not return anything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65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126756349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  <a:p>
            <a:pPr marL="171450" indent="-171450">
              <a:buFontTx/>
              <a:buChar char="-"/>
            </a:pPr>
            <a:r>
              <a:rPr lang="en-US" altLang="zh-CN" b="0" i="0" dirty="0">
                <a:solidFill>
                  <a:srgbClr val="212121"/>
                </a:solidFill>
                <a:effectLst/>
                <a:latin typeface="open sans" panose="020B0606030504020204" pitchFamily="34" charset="0"/>
              </a:rPr>
              <a:t>One input parameter and one return parameter</a:t>
            </a:r>
          </a:p>
          <a:p>
            <a:pPr marL="171450" indent="-171450">
              <a:buFontTx/>
              <a:buChar char="-"/>
            </a:pPr>
            <a:r>
              <a:rPr lang="en-US" altLang="zh-CN" b="0" i="0" dirty="0">
                <a:solidFill>
                  <a:srgbClr val="212121"/>
                </a:solidFill>
                <a:effectLst/>
                <a:latin typeface="open sans" panose="020B0606030504020204" pitchFamily="34" charset="0"/>
              </a:rPr>
              <a:t>Several input parameters and one return parameter</a:t>
            </a:r>
          </a:p>
          <a:p>
            <a:pPr marL="628650" lvl="1" indent="-171450">
              <a:buFontTx/>
              <a:buChar char="-"/>
            </a:pPr>
            <a:r>
              <a:rPr lang="en-US" altLang="zh-CN" b="0" i="0" dirty="0">
                <a:solidFill>
                  <a:srgbClr val="212121"/>
                </a:solidFill>
                <a:effectLst/>
                <a:latin typeface="open sans" panose="020B0606030504020204" pitchFamily="34" charset="0"/>
              </a:rPr>
              <a:t>The last parameter in the angle brackets &lt;&gt; is considered as the return type and remaining parameters are considered as input parameter types</a:t>
            </a:r>
          </a:p>
          <a:p>
            <a:pPr marL="0" indent="0">
              <a:buFontTx/>
              <a:buNone/>
            </a:pPr>
            <a:endParaRPr lang="en-US" altLang="zh-CN" b="0" i="0" dirty="0">
              <a:solidFill>
                <a:srgbClr val="212121"/>
              </a:solidFill>
              <a:effectLst/>
              <a:latin typeface="open sans" panose="020B0606030504020204" pitchFamily="34" charset="0"/>
            </a:endParaRPr>
          </a:p>
          <a:p>
            <a:pPr marL="171450" indent="-171450">
              <a:buFontTx/>
              <a:buChar char="-"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66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22459276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altLang="zh-CN" b="1" dirty="0"/>
              <a:t>https://blog.csdn.net/P5dEyT322JACS/article/details/106449608</a:t>
            </a:r>
          </a:p>
          <a:p>
            <a:pPr lvl="0"/>
            <a:r>
              <a:rPr lang="en-US" altLang="zh-CN" b="1" dirty="0"/>
              <a:t>https://www.msys2.org/</a:t>
            </a:r>
          </a:p>
          <a:p>
            <a:pPr lvl="0"/>
            <a:r>
              <a:rPr lang="en-US" altLang="zh-CN" b="1" dirty="0" err="1"/>
              <a:t>pacman</a:t>
            </a:r>
            <a:endParaRPr lang="en-US" altLang="zh-CN" b="1" dirty="0"/>
          </a:p>
          <a:p>
            <a:pPr lvl="0"/>
            <a:endParaRPr lang="en-US" altLang="zh-CN" b="1" dirty="0"/>
          </a:p>
          <a:p>
            <a:pPr lvl="0"/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 msys2, Cygwin, Chocolatey, Scoop</a:t>
            </a:r>
            <a:endParaRPr lang="en-US" altLang="zh-CN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dirty="0"/>
              <a:t>6</a:t>
            </a:fld>
            <a:endParaRPr lang="zh-CN" altLang="en-US" sz="1200" b="0" dirty="0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Commanding</a:t>
            </a:r>
          </a:p>
          <a:p>
            <a:endParaRPr lang="en-US" altLang="zh-CN" dirty="0"/>
          </a:p>
          <a:p>
            <a:r>
              <a:rPr lang="en-US" altLang="zh-CN" dirty="0"/>
              <a:t>XAML Technology</a:t>
            </a:r>
          </a:p>
          <a:p>
            <a:pPr lvl="1"/>
            <a:r>
              <a:rPr lang="en-US" altLang="zh-CN" dirty="0"/>
              <a:t>Not specifically MVVM-related</a:t>
            </a:r>
          </a:p>
          <a:p>
            <a:r>
              <a:rPr lang="en-US" altLang="zh-CN" dirty="0"/>
              <a:t>Works great with MVVM</a:t>
            </a:r>
          </a:p>
          <a:p>
            <a:r>
              <a:rPr lang="en-US" altLang="zh-CN" dirty="0"/>
              <a:t>Command classes</a:t>
            </a:r>
          </a:p>
          <a:p>
            <a:pPr lvl="1"/>
            <a:r>
              <a:rPr lang="en-US" altLang="zh-CN" dirty="0"/>
              <a:t>Inherit </a:t>
            </a:r>
            <a:r>
              <a:rPr lang="en-US" altLang="zh-CN" b="1" dirty="0" err="1">
                <a:latin typeface="Consolas" pitchFamily="49" charset="0"/>
                <a:cs typeface="Consolas" pitchFamily="49" charset="0"/>
              </a:rPr>
              <a:t>ICommand</a:t>
            </a:r>
            <a:endParaRPr lang="en-US" altLang="zh-CN" b="1" dirty="0">
              <a:latin typeface="Consolas" pitchFamily="49" charset="0"/>
              <a:cs typeface="Consolas" pitchFamily="49" charset="0"/>
            </a:endParaRPr>
          </a:p>
          <a:p>
            <a:pPr lvl="1"/>
            <a:r>
              <a:rPr lang="en-US" altLang="zh-CN" dirty="0"/>
              <a:t>Used with implementers of </a:t>
            </a:r>
            <a:r>
              <a:rPr lang="en-US" altLang="zh-CN" b="1" dirty="0" err="1">
                <a:latin typeface="Consolas" pitchFamily="49" charset="0"/>
                <a:cs typeface="Consolas" pitchFamily="49" charset="0"/>
              </a:rPr>
              <a:t>ICommandSource</a:t>
            </a:r>
            <a:endParaRPr lang="en-US" altLang="zh-CN" b="1" dirty="0">
              <a:latin typeface="Consolas" pitchFamily="49" charset="0"/>
              <a:cs typeface="Consolas" pitchFamily="49" charset="0"/>
            </a:endParaRPr>
          </a:p>
          <a:p>
            <a:r>
              <a:rPr lang="en-US" altLang="zh-CN" dirty="0"/>
              <a:t>Provide execution and determination of execution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67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4220743197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Commanding in MVVM</a:t>
            </a:r>
          </a:p>
          <a:p>
            <a:r>
              <a:rPr lang="en-US" altLang="zh-CN" dirty="0"/>
              <a:t> </a:t>
            </a:r>
          </a:p>
          <a:p>
            <a:r>
              <a:rPr lang="en-US" altLang="zh-CN" dirty="0"/>
              <a:t>- Sometimes a command needs access to </a:t>
            </a:r>
            <a:r>
              <a:rPr lang="en-US" altLang="zh-CN" dirty="0" err="1"/>
              <a:t>ViewModel</a:t>
            </a:r>
            <a:r>
              <a:rPr lang="en-US" altLang="zh-CN" dirty="0"/>
              <a:t> state</a:t>
            </a:r>
          </a:p>
          <a:p>
            <a:pPr lvl="1"/>
            <a:r>
              <a:rPr lang="en-US" altLang="zh-CN" dirty="0"/>
              <a:t>Saving of data entered by user</a:t>
            </a:r>
          </a:p>
          <a:p>
            <a:r>
              <a:rPr lang="en-US" altLang="zh-CN" dirty="0"/>
              <a:t>-  Command classes don′t “belong” to a </a:t>
            </a:r>
            <a:r>
              <a:rPr lang="en-US" altLang="zh-CN" dirty="0" err="1"/>
              <a:t>ViewModel</a:t>
            </a:r>
            <a:endParaRPr lang="en-US" altLang="zh-CN" dirty="0"/>
          </a:p>
          <a:p>
            <a:r>
              <a:rPr lang="en-US" altLang="zh-CN" dirty="0"/>
              <a:t>-  Need way to hook classes together</a:t>
            </a:r>
          </a:p>
          <a:p>
            <a:pPr lvl="1"/>
            <a:r>
              <a:rPr lang="en-US" altLang="zh-CN" dirty="0"/>
              <a:t>Command execution needs to access VM state</a:t>
            </a:r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68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2164355949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Commanding in MVVM</a:t>
            </a:r>
          </a:p>
          <a:p>
            <a:endParaRPr lang="en-US" altLang="zh-CN" dirty="0"/>
          </a:p>
          <a:p>
            <a:r>
              <a:rPr lang="en-US" altLang="zh-CN" dirty="0"/>
              <a:t> Technique 1:</a:t>
            </a:r>
          </a:p>
          <a:p>
            <a:pPr lvl="1"/>
            <a:r>
              <a:rPr lang="en-US" altLang="zh-CN" dirty="0"/>
              <a:t>Receive copy of </a:t>
            </a:r>
            <a:r>
              <a:rPr lang="en-US" altLang="zh-CN" dirty="0" err="1"/>
              <a:t>ViewModel</a:t>
            </a:r>
            <a:r>
              <a:rPr lang="en-US" altLang="zh-CN" dirty="0"/>
              <a:t> into command constructor</a:t>
            </a:r>
          </a:p>
          <a:p>
            <a:r>
              <a:rPr lang="en-US" altLang="zh-CN" dirty="0"/>
              <a:t> Technique 2:</a:t>
            </a:r>
          </a:p>
          <a:p>
            <a:pPr lvl="1"/>
            <a:r>
              <a:rPr lang="en-US" altLang="zh-CN" dirty="0"/>
              <a:t>Use Delegate/Relay Command pattern</a:t>
            </a:r>
          </a:p>
          <a:p>
            <a:pPr lvl="2"/>
            <a:endParaRPr lang="en-US" altLang="zh-CN" dirty="0"/>
          </a:p>
          <a:p>
            <a:pPr lvl="2"/>
            <a:endParaRPr lang="en-US" altLang="zh-CN" dirty="0"/>
          </a:p>
          <a:p>
            <a:pPr lvl="1"/>
            <a:r>
              <a:rPr lang="en-US" altLang="zh-CN" dirty="0"/>
              <a:t>Allows passing of method pointers into command</a:t>
            </a:r>
          </a:p>
          <a:p>
            <a:pPr lvl="2"/>
            <a:r>
              <a:rPr lang="en-US" altLang="zh-CN" dirty="0"/>
              <a:t>Methods reside in </a:t>
            </a:r>
            <a:r>
              <a:rPr lang="en-US" altLang="zh-CN" dirty="0" err="1"/>
              <a:t>ViewModel</a:t>
            </a:r>
            <a:endParaRPr lang="en-US" altLang="zh-CN" dirty="0"/>
          </a:p>
          <a:p>
            <a:pPr lvl="2"/>
            <a:endParaRPr lang="en-US" altLang="zh-CN" dirty="0"/>
          </a:p>
          <a:p>
            <a:r>
              <a:rPr lang="en-US" altLang="zh-CN" dirty="0"/>
              <a:t> Which technique is used depends on command reusability necessities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69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2879113312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70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4147843227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7B4F34-D1FF-4201-B396-4FE3A267FC8C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182436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fld id="{9A0DB2DC-4C9A-4742-B13C-FB6460FD350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20000"/>
                </a:lnSpc>
                <a:spcBef>
                  <a:spcPct val="10000"/>
                </a:spcBef>
                <a:spcAft>
                  <a:spcPct val="10000"/>
                </a:spcAft>
                <a:buClrTx/>
                <a:buSzTx/>
                <a:buFontTx/>
                <a:buNone/>
                <a:tabLst/>
                <a:defRPr/>
              </a:pPr>
              <a:t>72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88391878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fld id="{9A0DB2DC-4C9A-4742-B13C-FB6460FD3503}" type="slidenum"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20000"/>
                </a:lnSpc>
                <a:spcBef>
                  <a:spcPct val="10000"/>
                </a:spcBef>
                <a:spcAft>
                  <a:spcPct val="10000"/>
                </a:spcAft>
                <a:buClrTx/>
                <a:buSzTx/>
                <a:buFontTx/>
                <a:buNone/>
                <a:tabLst/>
                <a:defRPr/>
              </a:pPr>
              <a:t>73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52345263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74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292080759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altLang="zh-CN" dirty="0">
                <a:hlinkClick r:id="rId3"/>
              </a:rPr>
              <a:t>Get Started with Xamarin - Visual Studio App Center | Microsoft Docs</a:t>
            </a:r>
            <a:endParaRPr lang="en-US" altLang="zh-CN" dirty="0"/>
          </a:p>
          <a:p>
            <a:pPr lvl="0"/>
            <a:endParaRPr lang="en-US" altLang="zh-CN" b="1" dirty="0"/>
          </a:p>
          <a:p>
            <a:pPr lvl="0"/>
            <a:r>
              <a:rPr lang="en-US" altLang="zh-CN" dirty="0"/>
              <a:t>https://github.com/microsoft/WindowsAppSDK/blob/main/docs/roadmap.md</a:t>
            </a:r>
            <a:endParaRPr lang="en-US" altLang="zh-CN" b="1" dirty="0"/>
          </a:p>
          <a:p>
            <a:pPr lvl="0"/>
            <a:endParaRPr lang="en-US" altLang="zh-CN" b="1" dirty="0"/>
          </a:p>
          <a:p>
            <a:pPr lvl="0"/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dirty="0"/>
              <a:t>75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2454264067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76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16266685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dirty="0"/>
              <a:t>7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4117513240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https://docs.microsoft.com/en-us/windows/apps/windows-app-sdk/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77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3604549853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78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31226078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79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573917371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80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688455863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82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57126238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84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3809226055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85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97220788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dirty="0"/>
              <a:t>86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2049325800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dirty="0"/>
              <a:t>87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2405926276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dirty="0"/>
              <a:t>88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41256446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dirty="0"/>
              <a:t>9</a:t>
            </a:fld>
            <a:endParaRPr lang="zh-CN" altLang="en-US" sz="1200" b="0" dirty="0"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fld id="{9A0DB2DC-4C9A-4742-B13C-FB6460FD350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20000"/>
                </a:lnSpc>
                <a:spcBef>
                  <a:spcPct val="10000"/>
                </a:spcBef>
                <a:spcAft>
                  <a:spcPct val="10000"/>
                </a:spcAft>
                <a:buClrTx/>
                <a:buSzTx/>
                <a:buFontTx/>
                <a:buNone/>
                <a:tabLst/>
                <a:defRPr/>
              </a:pPr>
              <a:t>89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8233425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fld id="{9A0DB2DC-4C9A-4742-B13C-FB6460FD3503}" type="slidenum"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20000"/>
                </a:lnSpc>
                <a:spcBef>
                  <a:spcPct val="10000"/>
                </a:spcBef>
                <a:spcAft>
                  <a:spcPct val="10000"/>
                </a:spcAft>
                <a:buClrTx/>
                <a:buSzTx/>
                <a:buFontTx/>
                <a:buNone/>
                <a:tabLst/>
                <a:defRPr/>
              </a:pPr>
              <a:t>90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36653355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https://docs.microsoft.com/en-us/microsoft-edge/webview2/</a:t>
            </a:r>
          </a:p>
          <a:p>
            <a:endParaRPr lang="en-US" altLang="zh-CN" dirty="0"/>
          </a:p>
          <a:p>
            <a:r>
              <a:rPr lang="zh-CN" altLang="en-US" sz="1200" b="1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什么是 </a:t>
            </a:r>
            <a:r>
              <a:rPr lang="en-US" altLang="zh-CN" sz="1200" b="1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CSS?</a:t>
            </a:r>
          </a:p>
          <a:p>
            <a:pPr latinLnBrk="1"/>
            <a:r>
              <a:rPr lang="en-US" altLang="zh-CN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- CSS </a:t>
            </a:r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指层叠样式表 </a:t>
            </a:r>
            <a:r>
              <a:rPr lang="en-US" altLang="zh-CN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(</a:t>
            </a:r>
            <a:r>
              <a:rPr lang="en-US" altLang="zh-CN" sz="1200" b="1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C</a:t>
            </a:r>
            <a:r>
              <a:rPr lang="en-US" altLang="zh-CN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ascading </a:t>
            </a:r>
            <a:r>
              <a:rPr lang="en-US" altLang="zh-CN" sz="1200" b="1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S</a:t>
            </a:r>
            <a:r>
              <a:rPr lang="en-US" altLang="zh-CN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tyle </a:t>
            </a:r>
            <a:r>
              <a:rPr lang="en-US" altLang="zh-CN" sz="1200" b="1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S</a:t>
            </a:r>
            <a:r>
              <a:rPr lang="en-US" altLang="zh-CN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heets)</a:t>
            </a:r>
          </a:p>
          <a:p>
            <a:pPr latinLnBrk="1"/>
            <a:r>
              <a:rPr lang="en-US" altLang="zh-CN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- </a:t>
            </a:r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样式定义</a:t>
            </a:r>
            <a:r>
              <a:rPr lang="zh-CN" altLang="en-US" sz="1200" b="1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如何显示</a:t>
            </a:r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 </a:t>
            </a:r>
            <a:r>
              <a:rPr lang="en-US" altLang="zh-CN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HTML </a:t>
            </a:r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元素</a:t>
            </a:r>
          </a:p>
          <a:p>
            <a:pPr latinLnBrk="1"/>
            <a:r>
              <a:rPr lang="en-US" altLang="zh-CN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- </a:t>
            </a:r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样式通常存储在</a:t>
            </a:r>
            <a:r>
              <a:rPr lang="zh-CN" altLang="en-US" sz="1200" b="1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样式表</a:t>
            </a:r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中</a:t>
            </a:r>
          </a:p>
          <a:p>
            <a:pPr latinLnBrk="1"/>
            <a:r>
              <a:rPr lang="en-US" altLang="zh-CN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- </a:t>
            </a:r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把样式添加到 </a:t>
            </a:r>
            <a:r>
              <a:rPr lang="en-US" altLang="zh-CN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HTML 4.0 </a:t>
            </a:r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中，是为了</a:t>
            </a:r>
            <a:r>
              <a:rPr lang="zh-CN" altLang="en-US" sz="1200" b="1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解决内容与表现分离的问题</a:t>
            </a:r>
            <a:endParaRPr lang="zh-CN" altLang="en-US" sz="1200" b="0" i="0" u="none" kern="1200" baseline="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latinLnBrk="1"/>
            <a:r>
              <a:rPr lang="en-US" altLang="zh-CN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- </a:t>
            </a:r>
            <a:r>
              <a:rPr lang="zh-CN" altLang="en-US" sz="1200" b="1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外部样式表</a:t>
            </a:r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可以极大提高工作效率</a:t>
            </a:r>
          </a:p>
          <a:p>
            <a:pPr latinLnBrk="1"/>
            <a:r>
              <a:rPr lang="en-US" altLang="zh-CN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- </a:t>
            </a:r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外部样式表通常存储在 </a:t>
            </a:r>
            <a:r>
              <a:rPr lang="en-US" altLang="zh-CN" sz="1200" b="1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CSS </a:t>
            </a:r>
            <a:r>
              <a:rPr lang="zh-CN" altLang="en-US" sz="1200" b="1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文件</a:t>
            </a:r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中</a:t>
            </a:r>
          </a:p>
          <a:p>
            <a:pPr latinLnBrk="1"/>
            <a:r>
              <a:rPr lang="en-US" altLang="zh-CN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- </a:t>
            </a:r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多个样式定义可</a:t>
            </a:r>
            <a:r>
              <a:rPr lang="zh-CN" altLang="en-US" sz="1200" b="1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层叠</a:t>
            </a:r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为一个</a:t>
            </a:r>
          </a:p>
          <a:p>
            <a:endParaRPr lang="en-US" altLang="zh-CN" dirty="0"/>
          </a:p>
          <a:p>
            <a:r>
              <a:rPr lang="en-US" altLang="zh-CN" sz="1200" kern="0" dirty="0">
                <a:solidFill>
                  <a:srgbClr val="BD582C">
                    <a:lumMod val="5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ubiquity</a:t>
            </a:r>
            <a:r>
              <a:rPr lang="zh-CN" altLang="en-US" sz="1200" kern="0" dirty="0">
                <a:solidFill>
                  <a:srgbClr val="BD582C">
                    <a:lumMod val="5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：无处不在</a:t>
            </a:r>
            <a:endParaRPr lang="en-US" altLang="zh-CN" sz="1200" kern="0" dirty="0">
              <a:solidFill>
                <a:srgbClr val="BD582C">
                  <a:lumMod val="5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zh-CN" sz="1200" kern="0" dirty="0">
              <a:solidFill>
                <a:srgbClr val="BD582C">
                  <a:lumMod val="5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fld id="{9A0DB2DC-4C9A-4742-B13C-FB6460FD350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20000"/>
                </a:lnSpc>
                <a:spcBef>
                  <a:spcPct val="10000"/>
                </a:spcBef>
                <a:spcAft>
                  <a:spcPct val="10000"/>
                </a:spcAft>
                <a:buClrTx/>
                <a:buSzTx/>
                <a:buFontTx/>
                <a:buNone/>
                <a:tabLst/>
                <a:defRPr/>
              </a:pPr>
              <a:t>92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51022647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https://docs.microsoft.com/en-us/microsoft-edge/progressive-web-apps-chromium/</a:t>
            </a:r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fld id="{9A0DB2DC-4C9A-4742-B13C-FB6460FD350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20000"/>
                </a:lnSpc>
                <a:spcBef>
                  <a:spcPct val="10000"/>
                </a:spcBef>
                <a:spcAft>
                  <a:spcPct val="10000"/>
                </a:spcAft>
                <a:buClrTx/>
                <a:buSzTx/>
                <a:buFontTx/>
                <a:buNone/>
                <a:tabLst/>
                <a:defRPr/>
              </a:pPr>
              <a:t>94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74712437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dirty="0"/>
              <a:t>95</a:t>
            </a:fld>
            <a:endParaRPr lang="zh-CN" altLang="en-US" sz="1200" b="0" dirty="0"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96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34053928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/>
              <a:t>WinUI</a:t>
            </a:r>
            <a:r>
              <a:rPr lang="en-US" altLang="zh-CN" dirty="0"/>
              <a:t> 2.0 </a:t>
            </a:r>
            <a:r>
              <a:rPr lang="zh-CN" altLang="en-US" dirty="0"/>
              <a:t>开源了</a:t>
            </a:r>
            <a:r>
              <a:rPr lang="en-US" altLang="zh-CN" dirty="0" err="1"/>
              <a:t>uwp</a:t>
            </a:r>
            <a:r>
              <a:rPr lang="zh-CN" altLang="en-US" dirty="0"/>
              <a:t>的控件部分，</a:t>
            </a:r>
            <a:r>
              <a:rPr lang="en-US" altLang="zh-CN" dirty="0" err="1"/>
              <a:t>WinUI</a:t>
            </a:r>
            <a:r>
              <a:rPr lang="en-US" altLang="zh-CN" dirty="0"/>
              <a:t> 3.0</a:t>
            </a:r>
            <a:r>
              <a:rPr lang="zh-CN" altLang="en-US" dirty="0"/>
              <a:t> 把 </a:t>
            </a:r>
            <a:r>
              <a:rPr lang="en-US" altLang="zh-CN" dirty="0" err="1"/>
              <a:t>uwp</a:t>
            </a:r>
            <a:r>
              <a:rPr lang="en-US" altLang="zh-CN" dirty="0"/>
              <a:t> </a:t>
            </a:r>
            <a:r>
              <a:rPr lang="zh-CN" altLang="en-US" dirty="0"/>
              <a:t>整个 </a:t>
            </a:r>
            <a:r>
              <a:rPr lang="en-US" altLang="zh-CN" dirty="0" err="1"/>
              <a:t>ui</a:t>
            </a:r>
            <a:r>
              <a:rPr lang="en-US" altLang="zh-CN" dirty="0"/>
              <a:t> </a:t>
            </a:r>
            <a:r>
              <a:rPr lang="zh-CN" altLang="en-US" dirty="0"/>
              <a:t>部分剥离并开源，包括一些输入和动画操作 </a:t>
            </a:r>
            <a:r>
              <a:rPr lang="en-US" altLang="zh-CN" dirty="0" err="1"/>
              <a:t>api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Windows runtime </a:t>
            </a:r>
            <a:r>
              <a:rPr lang="en-US" altLang="zh-CN" dirty="0" err="1"/>
              <a:t>api</a:t>
            </a:r>
            <a:r>
              <a:rPr lang="en-US" altLang="zh-CN" dirty="0"/>
              <a:t> </a:t>
            </a:r>
            <a:r>
              <a:rPr lang="zh-CN" altLang="en-US" dirty="0"/>
              <a:t>经过封装后提供给不同的程序员使用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sz="1200" b="0" i="0" u="none" strike="noStrik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hlinkClick r:id="rId3"/>
              </a:rPr>
              <a:t>C++/WinRT</a:t>
            </a:r>
            <a:r>
              <a:rPr lang="en-US" altLang="zh-CN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 is an entirely standard modern C++17 language projection for Windows Runtime (WinRT) APIs, implemented as a header-file-based library, and designed to provide you with first-class access to the modern Windows API. With C++/WinRT, you can author and consume Windows Runtime APIs using any standards-compliant C++17 compiler. The Windows SDK includes C++/WinRT; it was introduced in version 10.0.17134.0 (Windows 10, version 1803).</a:t>
            </a:r>
          </a:p>
          <a:p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这个项目本来叫</a:t>
            </a:r>
            <a:r>
              <a:rPr lang="en-US" altLang="zh-CN" sz="1200" b="0" i="0" u="none" kern="1200" baseline="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ModernCPP</a:t>
            </a:r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，是</a:t>
            </a:r>
            <a:r>
              <a:rPr lang="en-US" altLang="zh-CN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Kenny Kerr</a:t>
            </a:r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自己在家搞出来的，被微软看上后，连人带项目招进来</a:t>
            </a:r>
            <a:endParaRPr lang="en-US" altLang="zh-CN" sz="1200" b="0" i="0" u="none" kern="1200" baseline="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endParaRPr lang="en-US" altLang="zh-CN" sz="1200" b="0" i="0" u="none" kern="1200" baseline="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en-US" altLang="zh-CN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Project Reunion is an evolution of the Windows developer platform that will make it more compatible, agile, modern and open.</a:t>
            </a:r>
          </a:p>
          <a:p>
            <a:endParaRPr lang="en-US" altLang="zh-CN" sz="1200" b="0" i="0" u="none" kern="1200" baseline="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en-US" altLang="zh-CN" b="0" i="0" dirty="0">
                <a:solidFill>
                  <a:srgbClr val="E6E6E6"/>
                </a:solidFill>
                <a:effectLst/>
                <a:latin typeface="Segoe UI" panose="020B0502040204020203" pitchFamily="34" charset="0"/>
              </a:rPr>
              <a:t>Game Development Kit (GDK) </a:t>
            </a:r>
            <a:endParaRPr lang="en-US" altLang="zh-CN" sz="1200" b="0" i="0" u="none" kern="1200" baseline="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endParaRPr lang="en-US" altLang="zh-CN" sz="1200" b="0" i="0" u="none" kern="1200" baseline="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10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4294624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Electron is an open source library developed by GitHub for building cross-platform desktop applications with HTML, CSS, and JavaScript. Electron accomplishes this by combining Chromium and Node.js into a single runtime and apps can be packaged for Mac, Windows, and Linux.</a:t>
            </a:r>
          </a:p>
          <a:p>
            <a:r>
              <a:rPr lang="zh-CN" altLang="en-US" dirty="0"/>
              <a:t>借助于 </a:t>
            </a:r>
            <a:r>
              <a:rPr lang="en-US" altLang="zh-CN" dirty="0"/>
              <a:t>Google </a:t>
            </a:r>
            <a:r>
              <a:rPr lang="zh-CN" altLang="en-US" dirty="0"/>
              <a:t>的 </a:t>
            </a:r>
            <a:r>
              <a:rPr lang="en-US" altLang="zh-CN" dirty="0"/>
              <a:t>V8 </a:t>
            </a:r>
            <a:r>
              <a:rPr lang="zh-CN" altLang="en-US" dirty="0"/>
              <a:t>引擎，</a:t>
            </a:r>
            <a:r>
              <a:rPr lang="en-US" altLang="zh-CN" dirty="0"/>
              <a:t>Node.js </a:t>
            </a:r>
            <a:r>
              <a:rPr lang="zh-CN" altLang="en-US" dirty="0"/>
              <a:t>是一个能够在服务器端运行 </a:t>
            </a:r>
            <a:r>
              <a:rPr lang="en-US" altLang="zh-CN" dirty="0"/>
              <a:t>JavaScript </a:t>
            </a:r>
            <a:r>
              <a:rPr lang="zh-CN" altLang="en-US" dirty="0"/>
              <a:t>的开放源代码、跨平台 </a:t>
            </a:r>
            <a:r>
              <a:rPr lang="en-US" altLang="zh-CN" dirty="0"/>
              <a:t>JavaScript </a:t>
            </a:r>
            <a:r>
              <a:rPr lang="zh-CN" altLang="en-US" dirty="0"/>
              <a:t>运行环境</a:t>
            </a:r>
            <a:endParaRPr lang="en-US" altLang="zh-CN" dirty="0"/>
          </a:p>
          <a:p>
            <a:r>
              <a:rPr lang="zh-CN" altLang="en-US" dirty="0"/>
              <a:t>三大前端框架，</a:t>
            </a:r>
            <a:r>
              <a:rPr lang="en-US" altLang="zh-CN" dirty="0"/>
              <a:t>Angular</a:t>
            </a:r>
            <a:r>
              <a:rPr lang="zh-CN" altLang="en-US" dirty="0"/>
              <a:t>来自</a:t>
            </a:r>
            <a:r>
              <a:rPr lang="en-US" altLang="zh-CN" dirty="0"/>
              <a:t>Google</a:t>
            </a:r>
            <a:r>
              <a:rPr lang="zh-CN" altLang="en-US" dirty="0"/>
              <a:t>，</a:t>
            </a:r>
            <a:r>
              <a:rPr lang="en-US" altLang="zh-CN" dirty="0"/>
              <a:t>React</a:t>
            </a:r>
            <a:r>
              <a:rPr lang="zh-CN" altLang="en-US" dirty="0"/>
              <a:t>来自</a:t>
            </a:r>
            <a:r>
              <a:rPr lang="en-US" altLang="zh-CN" dirty="0"/>
              <a:t>Facebook</a:t>
            </a:r>
            <a:r>
              <a:rPr lang="zh-CN" altLang="en-US" dirty="0"/>
              <a:t>，</a:t>
            </a:r>
            <a:r>
              <a:rPr lang="en-US" altLang="zh-CN" dirty="0"/>
              <a:t>Vue</a:t>
            </a:r>
            <a:r>
              <a:rPr lang="zh-CN" altLang="en-US" dirty="0"/>
              <a:t>没有大公司支持。微软的 </a:t>
            </a:r>
            <a:r>
              <a:rPr lang="en-US" altLang="zh-CN" dirty="0"/>
              <a:t>webView2 </a:t>
            </a:r>
            <a:r>
              <a:rPr lang="zh-CN" altLang="en-US" dirty="0"/>
              <a:t>有点迟缓</a:t>
            </a:r>
            <a:endParaRPr lang="en-US" altLang="zh-CN" dirty="0"/>
          </a:p>
          <a:p>
            <a:r>
              <a:rPr lang="zh-CN" altLang="en-US" dirty="0"/>
              <a:t>前端尘埃未落，方向已定 </a:t>
            </a:r>
            <a:r>
              <a:rPr lang="en-US" altLang="zh-CN" dirty="0"/>
              <a:t>– across platform, simplicity handles complexity, AI edge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后端大势所趋，蓄势待发 </a:t>
            </a:r>
            <a:r>
              <a:rPr lang="en-US" altLang="zh-CN" dirty="0"/>
              <a:t>– AI + cloud computing, collaborative dev to </a:t>
            </a:r>
            <a:r>
              <a:rPr lang="en-US" altLang="zh-CN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surmount</a:t>
            </a:r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 </a:t>
            </a:r>
            <a:r>
              <a:rPr lang="en-US" altLang="zh-CN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obstacle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前后端更清晰，语言及工具更专业</a:t>
            </a:r>
            <a:r>
              <a:rPr lang="en-US" altLang="zh-CN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: </a:t>
            </a:r>
            <a:r>
              <a:rPr lang="en-US" altLang="zh-CN" sz="1200" b="0" i="0" u="none" kern="1200" baseline="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figma</a:t>
            </a:r>
            <a:r>
              <a:rPr lang="en-US" altLang="zh-CN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, sketch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前端</a:t>
            </a:r>
            <a:r>
              <a:rPr lang="en-US" altLang="zh-CN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UI/UX</a:t>
            </a:r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分离</a:t>
            </a:r>
            <a:endParaRPr lang="en-US" altLang="zh-CN" sz="1200" b="0" i="0" u="none" kern="1200" baseline="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项目目标由功能需求的满足到美学体验的满足</a:t>
            </a:r>
            <a:endParaRPr lang="en-US" altLang="zh-CN" sz="1200" b="0" i="0" u="none" kern="1200" baseline="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编程由技术设计进化到艺术设计，专业设计师将更多地协助编码</a:t>
            </a:r>
            <a:endParaRPr lang="en-US" altLang="zh-CN" sz="1200" b="0" i="0" u="none" kern="1200" baseline="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b="0" i="0" u="none" kern="1200" baseline="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b="0" i="0" u="none" kern="1200" baseline="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11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14326165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844016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40EDA48C-32C7-43F3-B1FD-5EAF12AB0D3F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838200" y="365128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ctr" anchorCtr="0" compatLnSpc="1"/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CC362F7-E242-46B9-9A44-06BBE95A59AD}"/>
              </a:ext>
            </a:extLst>
          </p:cNvPr>
          <p:cNvSpPr>
            <a:spLocks noGrp="1" noChangeArrowheads="1"/>
          </p:cNvSpPr>
          <p:nvPr>
            <p:ph idx="9"/>
          </p:nvPr>
        </p:nvSpPr>
        <p:spPr bwMode="auto">
          <a:xfrm>
            <a:off x="838200" y="1825626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t" anchorCtr="0" compatLnSpc="1"/>
          <a:lstStyle/>
          <a:p>
            <a:pPr lvl="0"/>
            <a:r>
              <a:rPr lang="zh-CN" altLang="en-US" dirty="0"/>
              <a:t> 单击此处编辑母版文本样式</a:t>
            </a:r>
          </a:p>
          <a:p>
            <a:pPr lvl="1"/>
            <a:r>
              <a:rPr lang="zh-CN" altLang="en-US" dirty="0"/>
              <a:t> 第二级</a:t>
            </a:r>
          </a:p>
          <a:p>
            <a:pPr lvl="2"/>
            <a:r>
              <a:rPr lang="zh-CN" altLang="en-US" dirty="0"/>
              <a:t> 第三级</a:t>
            </a:r>
          </a:p>
        </p:txBody>
      </p:sp>
    </p:spTree>
    <p:extLst>
      <p:ext uri="{BB962C8B-B14F-4D97-AF65-F5344CB8AC3E}">
        <p14:creationId xmlns:p14="http://schemas.microsoft.com/office/powerpoint/2010/main" val="626045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</a:lstStyle>
          <a:p>
            <a:pPr lvl="0"/>
            <a:r>
              <a:rPr lang="zh-CN" altLang="en-US" dirty="0"/>
              <a:t> 单击此处编辑母版文本样式</a:t>
            </a:r>
          </a:p>
          <a:p>
            <a:pPr lvl="1"/>
            <a:r>
              <a:rPr lang="zh-CN" altLang="en-US" dirty="0"/>
              <a:t> 第二级</a:t>
            </a:r>
          </a:p>
          <a:p>
            <a:pPr lvl="2"/>
            <a:r>
              <a:rPr lang="zh-CN" altLang="en-US" dirty="0"/>
              <a:t> 第三级</a:t>
            </a:r>
          </a:p>
        </p:txBody>
      </p:sp>
    </p:spTree>
    <p:extLst>
      <p:ext uri="{BB962C8B-B14F-4D97-AF65-F5344CB8AC3E}">
        <p14:creationId xmlns:p14="http://schemas.microsoft.com/office/powerpoint/2010/main" val="27896918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8032351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9248" y="228600"/>
            <a:ext cx="11151917" cy="609398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19248" y="1447800"/>
            <a:ext cx="11151917" cy="19735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1460463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ection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6"/>
          <p:cNvSpPr>
            <a:spLocks noChangeArrowheads="1"/>
          </p:cNvSpPr>
          <p:nvPr userDrawn="1"/>
        </p:nvSpPr>
        <p:spPr bwMode="auto">
          <a:xfrm>
            <a:off x="44019" y="63145"/>
            <a:ext cx="2415402" cy="328231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143889" tIns="0" rIns="0" bIns="0" anchor="ctr" anchorCtr="0">
            <a:spAutoFit/>
          </a:bodyPr>
          <a:lstStyle/>
          <a:p>
            <a:pPr algn="l"/>
            <a:r>
              <a:rPr lang="en-US" altLang="zh-CN" sz="2133" b="1" dirty="0">
                <a:solidFill>
                  <a:srgbClr val="1C488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8.5 </a:t>
            </a:r>
            <a:r>
              <a:rPr lang="zh-CN" altLang="en-US" sz="2133" b="1" dirty="0">
                <a:solidFill>
                  <a:srgbClr val="1C488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窗体事件机制</a:t>
            </a:r>
          </a:p>
        </p:txBody>
      </p:sp>
    </p:spTree>
    <p:extLst>
      <p:ext uri="{BB962C8B-B14F-4D97-AF65-F5344CB8AC3E}">
        <p14:creationId xmlns:p14="http://schemas.microsoft.com/office/powerpoint/2010/main" val="8244944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839416" y="3104762"/>
            <a:ext cx="6117380" cy="14763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effectLst>
                  <a:glow rad="63500">
                    <a:srgbClr val="00B0F0">
                      <a:alpha val="40000"/>
                    </a:srgb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PRINCIPLE OF WINDOWS</a:t>
            </a:r>
          </a:p>
          <a:p>
            <a:pPr algn="ctr"/>
            <a:r>
              <a:rPr lang="en-US" altLang="zh-CN" sz="3600" dirty="0">
                <a:solidFill>
                  <a:schemeClr val="bg1"/>
                </a:solidFill>
                <a:effectLst>
                  <a:glow rad="63500">
                    <a:srgbClr val="00B0F0">
                      <a:alpha val="40000"/>
                    </a:srgb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AND ITS APPLICATIONS</a:t>
            </a:r>
            <a:endParaRPr lang="zh-CN" altLang="en-US" sz="3600" dirty="0">
              <a:solidFill>
                <a:schemeClr val="bg1"/>
              </a:solidFill>
              <a:effectLst>
                <a:glow rad="63500">
                  <a:srgbClr val="00B0F0">
                    <a:alpha val="40000"/>
                  </a:srgbClr>
                </a:glo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468000" y="6128472"/>
            <a:ext cx="2961972" cy="3627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0" dirty="0">
                <a:solidFill>
                  <a:schemeClr val="accent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执古之道 御今之有</a:t>
            </a:r>
          </a:p>
        </p:txBody>
      </p:sp>
    </p:spTree>
    <p:extLst>
      <p:ext uri="{BB962C8B-B14F-4D97-AF65-F5344CB8AC3E}">
        <p14:creationId xmlns:p14="http://schemas.microsoft.com/office/powerpoint/2010/main" val="42748929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-TEX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527035" y="260336"/>
            <a:ext cx="11137511" cy="720679"/>
          </a:xfrm>
        </p:spPr>
        <p:txBody>
          <a:bodyPr>
            <a:normAutofit/>
          </a:bodyPr>
          <a:lstStyle>
            <a:lvl1pPr>
              <a:defRPr sz="2399">
                <a:solidFill>
                  <a:schemeClr val="accent1"/>
                </a:solidFill>
              </a:defRPr>
            </a:lvl1pPr>
          </a:lstStyle>
          <a:p>
            <a:r>
              <a:rPr lang="en-US" altLang="zh-CN" dirty="0"/>
              <a:t>Add title here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27035" y="1196679"/>
            <a:ext cx="11137511" cy="5111656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2099" b="0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spcAft>
                <a:spcPts val="0"/>
              </a:spcAft>
              <a:defRPr sz="1799"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Aft>
                <a:spcPts val="0"/>
              </a:spcAft>
              <a:defRPr sz="1499"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Aft>
                <a:spcPts val="0"/>
              </a:spcAft>
              <a:defRPr sz="1349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Aft>
                <a:spcPts val="0"/>
              </a:spcAft>
              <a:defRPr sz="1349">
                <a:solidFill>
                  <a:schemeClr val="tx1"/>
                </a:solidFill>
              </a:defRPr>
            </a:lvl5pPr>
          </a:lstStyle>
          <a:p>
            <a:pPr lvl="0"/>
            <a:r>
              <a:rPr lang="en-US" altLang="zh-CN" dirty="0"/>
              <a:t>Add text here</a:t>
            </a:r>
            <a:endParaRPr lang="zh-CN" altLang="en-US" dirty="0"/>
          </a:p>
          <a:p>
            <a:pPr lvl="1"/>
            <a:r>
              <a:rPr lang="en-US" altLang="zh-CN" dirty="0"/>
              <a:t>Add text here</a:t>
            </a:r>
          </a:p>
          <a:p>
            <a:pPr lvl="2"/>
            <a:r>
              <a:rPr lang="en-US" altLang="zh-CN" dirty="0"/>
              <a:t>Add text here</a:t>
            </a:r>
          </a:p>
          <a:p>
            <a:pPr lvl="3"/>
            <a:r>
              <a:rPr lang="en-US" altLang="zh-CN" dirty="0"/>
              <a:t>Add text here</a:t>
            </a:r>
          </a:p>
          <a:p>
            <a:pPr lvl="4"/>
            <a:r>
              <a:rPr lang="en-US" altLang="zh-CN" dirty="0"/>
              <a:t>Add text here</a:t>
            </a:r>
          </a:p>
        </p:txBody>
      </p:sp>
      <p:sp>
        <p:nvSpPr>
          <p:cNvPr id="4" name="日期占位符 1"/>
          <p:cNvSpPr/>
          <p:nvPr/>
        </p:nvSpPr>
        <p:spPr>
          <a:xfrm>
            <a:off x="40639" y="6410564"/>
            <a:ext cx="1904933" cy="457172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endParaRPr lang="en-US" altLang="zh-CN" sz="1050" dirty="0">
              <a:solidFill>
                <a:schemeClr val="accent2"/>
              </a:solidFill>
            </a:endParaRPr>
          </a:p>
          <a:p>
            <a:pPr lvl="0"/>
            <a:r>
              <a:rPr lang="en-US" altLang="zh-CN" sz="1050" dirty="0">
                <a:solidFill>
                  <a:schemeClr val="accent2"/>
                </a:solidFill>
              </a:rPr>
              <a:t>Fall 2019</a:t>
            </a:r>
          </a:p>
        </p:txBody>
      </p:sp>
    </p:spTree>
    <p:extLst>
      <p:ext uri="{BB962C8B-B14F-4D97-AF65-F5344CB8AC3E}">
        <p14:creationId xmlns:p14="http://schemas.microsoft.com/office/powerpoint/2010/main" val="2680206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8" y="2404534"/>
            <a:ext cx="8448857" cy="1646302"/>
          </a:xfrm>
        </p:spPr>
        <p:txBody>
          <a:bodyPr anchor="b">
            <a:noAutofit/>
          </a:bodyPr>
          <a:lstStyle>
            <a:lvl1pPr algn="r">
              <a:defRPr sz="4050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5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31594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6"/>
          <p:cNvSpPr>
            <a:spLocks noChangeArrowheads="1"/>
          </p:cNvSpPr>
          <p:nvPr/>
        </p:nvSpPr>
        <p:spPr bwMode="auto">
          <a:xfrm>
            <a:off x="32661" y="29552"/>
            <a:ext cx="1958884" cy="270459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107917" tIns="0" rIns="0" bIns="0" anchor="ctr" anchorCtr="0">
            <a:spAutoFit/>
          </a:bodyPr>
          <a:lstStyle/>
          <a:p>
            <a:pPr algn="l"/>
            <a:r>
              <a:rPr lang="en-US" altLang="zh-CN" sz="1600" b="1" dirty="0">
                <a:solidFill>
                  <a:srgbClr val="1C488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1.1 Introduction</a:t>
            </a:r>
          </a:p>
        </p:txBody>
      </p:sp>
      <p:sp>
        <p:nvSpPr>
          <p:cNvPr id="3" name="标题占位符 1">
            <a:extLst>
              <a:ext uri="{FF2B5EF4-FFF2-40B4-BE49-F238E27FC236}">
                <a16:creationId xmlns:a16="http://schemas.microsoft.com/office/drawing/2014/main" id="{A116B1A7-C9B5-4931-A5BC-F80CA7FAD6C2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838200" y="365128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ctr" anchorCtr="0" compatLnSpc="1"/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4" name="文本占位符 2">
            <a:extLst>
              <a:ext uri="{FF2B5EF4-FFF2-40B4-BE49-F238E27FC236}">
                <a16:creationId xmlns:a16="http://schemas.microsoft.com/office/drawing/2014/main" id="{3B779994-3AEF-4494-A93D-BB9684129776}"/>
              </a:ext>
            </a:extLst>
          </p:cNvPr>
          <p:cNvSpPr>
            <a:spLocks noGrp="1" noChangeArrowheads="1"/>
          </p:cNvSpPr>
          <p:nvPr>
            <p:ph idx="9"/>
          </p:nvPr>
        </p:nvSpPr>
        <p:spPr bwMode="auto">
          <a:xfrm>
            <a:off x="838200" y="1825626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t" anchorCtr="0" compatLnSpc="1"/>
          <a:lstStyle/>
          <a:p>
            <a:pPr lvl="0"/>
            <a:r>
              <a:rPr lang="zh-CN" altLang="en-US" dirty="0"/>
              <a:t> 单击此处编辑母版文本样式</a:t>
            </a:r>
          </a:p>
          <a:p>
            <a:pPr lvl="1"/>
            <a:r>
              <a:rPr lang="zh-CN" altLang="en-US" dirty="0"/>
              <a:t> 第二级</a:t>
            </a:r>
          </a:p>
          <a:p>
            <a:pPr lvl="2"/>
            <a:r>
              <a:rPr lang="zh-CN" altLang="en-US" dirty="0"/>
              <a:t> 第三级</a:t>
            </a:r>
          </a:p>
        </p:txBody>
      </p:sp>
    </p:spTree>
    <p:extLst>
      <p:ext uri="{BB962C8B-B14F-4D97-AF65-F5344CB8AC3E}">
        <p14:creationId xmlns:p14="http://schemas.microsoft.com/office/powerpoint/2010/main" val="31113431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6">
            <a:extLst>
              <a:ext uri="{FF2B5EF4-FFF2-40B4-BE49-F238E27FC236}">
                <a16:creationId xmlns:a16="http://schemas.microsoft.com/office/drawing/2014/main" id="{DA85D059-452B-4F89-84C2-4D1B7B5B5E9C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32661" y="29552"/>
            <a:ext cx="3111012" cy="270459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107917" tIns="0" rIns="0" bIns="0" anchor="ctr" anchorCtr="0">
            <a:spAutoFit/>
          </a:bodyPr>
          <a:lstStyle/>
          <a:p>
            <a:pPr algn="l"/>
            <a:r>
              <a:rPr lang="en-US" altLang="zh-CN" sz="1600" b="1" dirty="0">
                <a:solidFill>
                  <a:srgbClr val="1C488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1.2 Windows Programming</a:t>
            </a:r>
          </a:p>
        </p:txBody>
      </p:sp>
      <p:sp>
        <p:nvSpPr>
          <p:cNvPr id="4" name="标题占位符 1">
            <a:extLst>
              <a:ext uri="{FF2B5EF4-FFF2-40B4-BE49-F238E27FC236}">
                <a16:creationId xmlns:a16="http://schemas.microsoft.com/office/drawing/2014/main" id="{49CF5ED9-9CD3-4D76-814C-F7ABE91FDA5D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838200" y="365128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ctr" anchorCtr="0" compatLnSpc="1"/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5" name="文本占位符 2">
            <a:extLst>
              <a:ext uri="{FF2B5EF4-FFF2-40B4-BE49-F238E27FC236}">
                <a16:creationId xmlns:a16="http://schemas.microsoft.com/office/drawing/2014/main" id="{1DBB568B-9DDB-44CA-B247-FD33357CD5A8}"/>
              </a:ext>
            </a:extLst>
          </p:cNvPr>
          <p:cNvSpPr>
            <a:spLocks noGrp="1" noChangeArrowheads="1"/>
          </p:cNvSpPr>
          <p:nvPr>
            <p:ph idx="9"/>
          </p:nvPr>
        </p:nvSpPr>
        <p:spPr bwMode="auto">
          <a:xfrm>
            <a:off x="838200" y="1825626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t" anchorCtr="0" compatLnSpc="1"/>
          <a:lstStyle/>
          <a:p>
            <a:pPr lvl="0"/>
            <a:r>
              <a:rPr lang="zh-CN" altLang="en-US" dirty="0"/>
              <a:t> 单击此处编辑母版文本样式</a:t>
            </a:r>
          </a:p>
          <a:p>
            <a:pPr lvl="1"/>
            <a:r>
              <a:rPr lang="zh-CN" altLang="en-US" dirty="0"/>
              <a:t> 第二级</a:t>
            </a:r>
          </a:p>
          <a:p>
            <a:pPr lvl="2"/>
            <a:r>
              <a:rPr lang="zh-CN" altLang="en-US" dirty="0"/>
              <a:t> 第三级</a:t>
            </a:r>
          </a:p>
        </p:txBody>
      </p:sp>
    </p:spTree>
    <p:extLst>
      <p:ext uri="{BB962C8B-B14F-4D97-AF65-F5344CB8AC3E}">
        <p14:creationId xmlns:p14="http://schemas.microsoft.com/office/powerpoint/2010/main" val="30170678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6">
            <a:extLst>
              <a:ext uri="{FF2B5EF4-FFF2-40B4-BE49-F238E27FC236}">
                <a16:creationId xmlns:a16="http://schemas.microsoft.com/office/drawing/2014/main" id="{E5DE8411-1120-46FB-96EF-563FC193AC17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32661" y="29552"/>
            <a:ext cx="3183020" cy="270459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107917" tIns="0" rIns="0" bIns="0" anchor="ctr" anchorCtr="0">
            <a:spAutoFit/>
          </a:bodyPr>
          <a:lstStyle/>
          <a:p>
            <a:pPr algn="l"/>
            <a:r>
              <a:rPr lang="en-US" altLang="zh-CN" sz="1600" b="1" dirty="0">
                <a:solidFill>
                  <a:srgbClr val="1C488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1.3 MVVM and WPF</a:t>
            </a:r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3EA7AA7C-82AC-4852-BA9F-EC0FCE05A185}"/>
              </a:ext>
            </a:extLst>
          </p:cNvPr>
          <p:cNvCxnSpPr>
            <a:cxnSpLocks/>
          </p:cNvCxnSpPr>
          <p:nvPr userDrawn="1"/>
        </p:nvCxnSpPr>
        <p:spPr>
          <a:xfrm>
            <a:off x="-24680" y="6597352"/>
            <a:ext cx="12216680" cy="0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rgbClr val="1C488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标题占位符 1">
            <a:extLst>
              <a:ext uri="{FF2B5EF4-FFF2-40B4-BE49-F238E27FC236}">
                <a16:creationId xmlns:a16="http://schemas.microsoft.com/office/drawing/2014/main" id="{202BA239-A731-404A-8AB5-FFBCCCA93F0D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838200" y="365128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ctr" anchorCtr="0" compatLnSpc="1"/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7" name="文本占位符 2">
            <a:extLst>
              <a:ext uri="{FF2B5EF4-FFF2-40B4-BE49-F238E27FC236}">
                <a16:creationId xmlns:a16="http://schemas.microsoft.com/office/drawing/2014/main" id="{8D69C378-C0B1-4679-BEBB-1CBE1FC410BB}"/>
              </a:ext>
            </a:extLst>
          </p:cNvPr>
          <p:cNvSpPr>
            <a:spLocks noGrp="1" noChangeArrowheads="1"/>
          </p:cNvSpPr>
          <p:nvPr>
            <p:ph idx="9"/>
          </p:nvPr>
        </p:nvSpPr>
        <p:spPr bwMode="auto">
          <a:xfrm>
            <a:off x="838200" y="1825626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t" anchorCtr="0" compatLnSpc="1"/>
          <a:lstStyle/>
          <a:p>
            <a:pPr lvl="0"/>
            <a:r>
              <a:rPr lang="zh-CN" altLang="en-US" dirty="0"/>
              <a:t> 单击此处编辑母版文本样式</a:t>
            </a:r>
          </a:p>
          <a:p>
            <a:pPr lvl="1"/>
            <a:r>
              <a:rPr lang="zh-CN" altLang="en-US" dirty="0"/>
              <a:t> 第二级</a:t>
            </a:r>
          </a:p>
          <a:p>
            <a:pPr lvl="2"/>
            <a:r>
              <a:rPr lang="zh-CN" altLang="en-US" dirty="0"/>
              <a:t> 第三级</a:t>
            </a:r>
          </a:p>
        </p:txBody>
      </p:sp>
    </p:spTree>
    <p:extLst>
      <p:ext uri="{BB962C8B-B14F-4D97-AF65-F5344CB8AC3E}">
        <p14:creationId xmlns:p14="http://schemas.microsoft.com/office/powerpoint/2010/main" val="21614455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6">
            <a:extLst>
              <a:ext uri="{FF2B5EF4-FFF2-40B4-BE49-F238E27FC236}">
                <a16:creationId xmlns:a16="http://schemas.microsoft.com/office/drawing/2014/main" id="{18C91F3A-8E68-466F-AE23-D59EE3536221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32660" y="29552"/>
            <a:ext cx="3903100" cy="270459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107917" tIns="0" rIns="0" bIns="0" anchor="ctr" anchorCtr="0">
            <a:spAutoFit/>
          </a:bodyPr>
          <a:lstStyle/>
          <a:p>
            <a:pPr algn="l"/>
            <a:r>
              <a:rPr lang="en-US" altLang="zh-CN" sz="1600" b="1" dirty="0">
                <a:solidFill>
                  <a:srgbClr val="1C488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1.4 UWP, </a:t>
            </a:r>
            <a:r>
              <a:rPr lang="en-US" altLang="zh-CN" sz="1600" b="1" dirty="0" err="1">
                <a:solidFill>
                  <a:srgbClr val="1C488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WinUI</a:t>
            </a:r>
            <a:r>
              <a:rPr lang="en-US" altLang="zh-CN" sz="1600" b="1" dirty="0">
                <a:solidFill>
                  <a:srgbClr val="1C488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and App SDK</a:t>
            </a:r>
          </a:p>
        </p:txBody>
      </p:sp>
      <p:sp>
        <p:nvSpPr>
          <p:cNvPr id="4" name="标题占位符 1">
            <a:extLst>
              <a:ext uri="{FF2B5EF4-FFF2-40B4-BE49-F238E27FC236}">
                <a16:creationId xmlns:a16="http://schemas.microsoft.com/office/drawing/2014/main" id="{1BB2E8D4-2F51-4FED-A98A-AA646F1CA9A1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838200" y="365128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ctr" anchorCtr="0" compatLnSpc="1"/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5" name="文本占位符 2">
            <a:extLst>
              <a:ext uri="{FF2B5EF4-FFF2-40B4-BE49-F238E27FC236}">
                <a16:creationId xmlns:a16="http://schemas.microsoft.com/office/drawing/2014/main" id="{C75F141E-EE7C-49DA-84E1-E56092A0E43B}"/>
              </a:ext>
            </a:extLst>
          </p:cNvPr>
          <p:cNvSpPr>
            <a:spLocks noGrp="1" noChangeArrowheads="1"/>
          </p:cNvSpPr>
          <p:nvPr>
            <p:ph idx="9"/>
          </p:nvPr>
        </p:nvSpPr>
        <p:spPr bwMode="auto">
          <a:xfrm>
            <a:off x="838200" y="1825626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t" anchorCtr="0" compatLnSpc="1"/>
          <a:lstStyle/>
          <a:p>
            <a:pPr lvl="0"/>
            <a:r>
              <a:rPr lang="zh-CN" altLang="en-US" dirty="0"/>
              <a:t> 单击此处编辑母版文本样式</a:t>
            </a:r>
          </a:p>
          <a:p>
            <a:pPr lvl="1"/>
            <a:r>
              <a:rPr lang="zh-CN" altLang="en-US" dirty="0"/>
              <a:t> 第二级</a:t>
            </a:r>
          </a:p>
          <a:p>
            <a:pPr lvl="2"/>
            <a:r>
              <a:rPr lang="zh-CN" altLang="en-US" dirty="0"/>
              <a:t> 第三级</a:t>
            </a:r>
          </a:p>
        </p:txBody>
      </p:sp>
    </p:spTree>
    <p:extLst>
      <p:ext uri="{BB962C8B-B14F-4D97-AF65-F5344CB8AC3E}">
        <p14:creationId xmlns:p14="http://schemas.microsoft.com/office/powerpoint/2010/main" val="22260791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6">
            <a:extLst>
              <a:ext uri="{FF2B5EF4-FFF2-40B4-BE49-F238E27FC236}">
                <a16:creationId xmlns:a16="http://schemas.microsoft.com/office/drawing/2014/main" id="{BB6C3244-6825-4D84-BA05-EADB6E860910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32660" y="29552"/>
            <a:ext cx="3687076" cy="270459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107917" tIns="0" rIns="0" bIns="0" anchor="ctr" anchorCtr="0">
            <a:spAutoFit/>
          </a:bodyPr>
          <a:lstStyle/>
          <a:p>
            <a:pPr algn="l"/>
            <a:r>
              <a:rPr lang="en-US" altLang="zh-CN" sz="1600" b="1" dirty="0">
                <a:solidFill>
                  <a:srgbClr val="1C488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1.5 WebView2 and PWA</a:t>
            </a:r>
          </a:p>
        </p:txBody>
      </p:sp>
      <p:sp>
        <p:nvSpPr>
          <p:cNvPr id="4" name="标题占位符 1">
            <a:extLst>
              <a:ext uri="{FF2B5EF4-FFF2-40B4-BE49-F238E27FC236}">
                <a16:creationId xmlns:a16="http://schemas.microsoft.com/office/drawing/2014/main" id="{6AE7A1C0-1138-4587-966D-4705E9EA66C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838200" y="365128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ctr" anchorCtr="0" compatLnSpc="1"/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5" name="文本占位符 2">
            <a:extLst>
              <a:ext uri="{FF2B5EF4-FFF2-40B4-BE49-F238E27FC236}">
                <a16:creationId xmlns:a16="http://schemas.microsoft.com/office/drawing/2014/main" id="{6A7DF5F4-E937-4D22-B233-603B7A4B35C7}"/>
              </a:ext>
            </a:extLst>
          </p:cNvPr>
          <p:cNvSpPr>
            <a:spLocks noGrp="1" noChangeArrowheads="1"/>
          </p:cNvSpPr>
          <p:nvPr>
            <p:ph idx="9"/>
          </p:nvPr>
        </p:nvSpPr>
        <p:spPr bwMode="auto">
          <a:xfrm>
            <a:off x="838200" y="1825626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t" anchorCtr="0" compatLnSpc="1"/>
          <a:lstStyle/>
          <a:p>
            <a:pPr lvl="0"/>
            <a:r>
              <a:rPr lang="zh-CN" altLang="en-US" dirty="0"/>
              <a:t> 单击此处编辑母版文本样式</a:t>
            </a:r>
          </a:p>
          <a:p>
            <a:pPr lvl="1"/>
            <a:r>
              <a:rPr lang="zh-CN" altLang="en-US" dirty="0"/>
              <a:t> 第二级</a:t>
            </a:r>
          </a:p>
          <a:p>
            <a:pPr lvl="2"/>
            <a:r>
              <a:rPr lang="zh-CN" altLang="en-US" dirty="0"/>
              <a:t> 第三级</a:t>
            </a:r>
          </a:p>
        </p:txBody>
      </p:sp>
    </p:spTree>
    <p:extLst>
      <p:ext uri="{BB962C8B-B14F-4D97-AF65-F5344CB8AC3E}">
        <p14:creationId xmlns:p14="http://schemas.microsoft.com/office/powerpoint/2010/main" val="26440468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emf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4.xml"/><Relationship Id="rId4" Type="http://schemas.openxmlformats.org/officeDocument/2006/relationships/slideLayout" Target="../slideLayouts/slideLayout8.xml"/><Relationship Id="rId9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002673" y="845559"/>
            <a:ext cx="5791887" cy="5543109"/>
            <a:chOff x="-744761" y="-143009"/>
            <a:chExt cx="7094267" cy="7094268"/>
          </a:xfrm>
        </p:grpSpPr>
        <p:pic>
          <p:nvPicPr>
            <p:cNvPr id="17" name="图片 16"/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1616687" y="1073458"/>
              <a:ext cx="4661334" cy="4661334"/>
            </a:xfrm>
            <a:prstGeom prst="rect">
              <a:avLst/>
            </a:prstGeom>
          </p:spPr>
        </p:pic>
        <p:sp>
          <p:nvSpPr>
            <p:cNvPr id="19" name="弧形 18"/>
            <p:cNvSpPr/>
            <p:nvPr userDrawn="1"/>
          </p:nvSpPr>
          <p:spPr>
            <a:xfrm rot="10800000">
              <a:off x="659210" y="638693"/>
              <a:ext cx="5530862" cy="5530864"/>
            </a:xfrm>
            <a:prstGeom prst="arc">
              <a:avLst>
                <a:gd name="adj1" fmla="val 5484487"/>
                <a:gd name="adj2" fmla="val 18518042"/>
              </a:avLst>
            </a:prstGeom>
            <a:ln w="304800" cap="rnd">
              <a:solidFill>
                <a:schemeClr val="accent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799"/>
            </a:p>
          </p:txBody>
        </p:sp>
        <p:sp>
          <p:nvSpPr>
            <p:cNvPr id="22" name="弧形 21"/>
            <p:cNvSpPr/>
            <p:nvPr userDrawn="1"/>
          </p:nvSpPr>
          <p:spPr>
            <a:xfrm rot="10800000">
              <a:off x="-744760" y="-143009"/>
              <a:ext cx="7094266" cy="7094268"/>
            </a:xfrm>
            <a:prstGeom prst="arc">
              <a:avLst>
                <a:gd name="adj1" fmla="val 3803342"/>
                <a:gd name="adj2" fmla="val 19577685"/>
              </a:avLst>
            </a:prstGeom>
            <a:ln w="304800" cap="rnd">
              <a:solidFill>
                <a:schemeClr val="accent2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799"/>
            </a:p>
          </p:txBody>
        </p:sp>
        <p:sp>
          <p:nvSpPr>
            <p:cNvPr id="24" name="弧形 23"/>
            <p:cNvSpPr/>
            <p:nvPr userDrawn="1"/>
          </p:nvSpPr>
          <p:spPr>
            <a:xfrm rot="10800000">
              <a:off x="659210" y="638693"/>
              <a:ext cx="5530862" cy="5530864"/>
            </a:xfrm>
            <a:prstGeom prst="arc">
              <a:avLst>
                <a:gd name="adj1" fmla="val 3459"/>
                <a:gd name="adj2" fmla="val 4777379"/>
              </a:avLst>
            </a:prstGeom>
            <a:ln w="3048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799"/>
            </a:p>
          </p:txBody>
        </p:sp>
        <p:sp>
          <p:nvSpPr>
            <p:cNvPr id="25" name="弧形 24"/>
            <p:cNvSpPr/>
            <p:nvPr userDrawn="1"/>
          </p:nvSpPr>
          <p:spPr>
            <a:xfrm rot="10800000">
              <a:off x="659210" y="638693"/>
              <a:ext cx="5530862" cy="5530864"/>
            </a:xfrm>
            <a:prstGeom prst="arc">
              <a:avLst>
                <a:gd name="adj1" fmla="val 19211528"/>
                <a:gd name="adj2" fmla="val 20880876"/>
              </a:avLst>
            </a:prstGeom>
            <a:ln w="304800" cap="rnd">
              <a:solidFill>
                <a:schemeClr val="accent4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799"/>
            </a:p>
          </p:txBody>
        </p:sp>
        <p:sp>
          <p:nvSpPr>
            <p:cNvPr id="26" name="弧形 25"/>
            <p:cNvSpPr/>
            <p:nvPr userDrawn="1"/>
          </p:nvSpPr>
          <p:spPr>
            <a:xfrm rot="10800000">
              <a:off x="-744761" y="-143009"/>
              <a:ext cx="7094266" cy="7094268"/>
            </a:xfrm>
            <a:prstGeom prst="arc">
              <a:avLst>
                <a:gd name="adj1" fmla="val 1039272"/>
                <a:gd name="adj2" fmla="val 3259357"/>
              </a:avLst>
            </a:prstGeom>
            <a:ln w="304800" cap="rnd">
              <a:solidFill>
                <a:schemeClr val="accent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799"/>
            </a:p>
          </p:txBody>
        </p:sp>
      </p:grpSp>
    </p:spTree>
    <p:extLst>
      <p:ext uri="{BB962C8B-B14F-4D97-AF65-F5344CB8AC3E}">
        <p14:creationId xmlns:p14="http://schemas.microsoft.com/office/powerpoint/2010/main" val="6099538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</p:sldLayoutIdLst>
  <p:txStyles>
    <p:titleStyle>
      <a:lvl1pPr algn="l" defTabSz="685577" rtl="0" eaLnBrk="1" latinLnBrk="0" hangingPunct="1">
        <a:lnSpc>
          <a:spcPct val="90000"/>
        </a:lnSpc>
        <a:spcBef>
          <a:spcPct val="0"/>
        </a:spcBef>
        <a:buNone/>
        <a:defRPr sz="3299" kern="1200">
          <a:solidFill>
            <a:srgbClr val="002060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171395" indent="-171395" algn="l" defTabSz="68557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099" kern="1200">
          <a:solidFill>
            <a:srgbClr val="002060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514183" indent="-171395" algn="l" defTabSz="68557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799" kern="1200">
          <a:solidFill>
            <a:srgbClr val="002060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856972" indent="-171395" algn="l" defTabSz="68557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99" kern="1200">
          <a:solidFill>
            <a:srgbClr val="002060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199760" indent="-171395" algn="l" defTabSz="68557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49" kern="1200">
          <a:solidFill>
            <a:srgbClr val="002060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1542548" indent="-171395" algn="l" defTabSz="68557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49" kern="1200">
          <a:solidFill>
            <a:srgbClr val="002060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1885337" indent="-171395" algn="l" defTabSz="68557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49" kern="1200">
          <a:solidFill>
            <a:schemeClr val="tx1"/>
          </a:solidFill>
          <a:latin typeface="+mn-lt"/>
          <a:ea typeface="+mn-ea"/>
          <a:cs typeface="+mn-cs"/>
        </a:defRPr>
      </a:lvl6pPr>
      <a:lvl7pPr marL="2228126" indent="-171395" algn="l" defTabSz="68557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49" kern="1200">
          <a:solidFill>
            <a:schemeClr val="tx1"/>
          </a:solidFill>
          <a:latin typeface="+mn-lt"/>
          <a:ea typeface="+mn-ea"/>
          <a:cs typeface="+mn-cs"/>
        </a:defRPr>
      </a:lvl7pPr>
      <a:lvl8pPr marL="2571549" indent="-171395" algn="l" defTabSz="68557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49" kern="1200">
          <a:solidFill>
            <a:schemeClr val="tx1"/>
          </a:solidFill>
          <a:latin typeface="+mn-lt"/>
          <a:ea typeface="+mn-ea"/>
          <a:cs typeface="+mn-cs"/>
        </a:defRPr>
      </a:lvl8pPr>
      <a:lvl9pPr marL="2914337" indent="-171395" algn="l" defTabSz="68557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4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577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1pPr>
      <a:lvl2pPr marL="342788" algn="l" defTabSz="685577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2pPr>
      <a:lvl3pPr marL="685577" algn="l" defTabSz="685577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3pPr>
      <a:lvl4pPr marL="1028366" algn="l" defTabSz="685577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4pPr>
      <a:lvl5pPr marL="1371155" algn="l" defTabSz="685577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5pPr>
      <a:lvl6pPr marL="1713943" algn="l" defTabSz="685577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6pPr>
      <a:lvl7pPr marL="2056731" algn="l" defTabSz="685577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7pPr>
      <a:lvl8pPr marL="2400155" algn="l" defTabSz="685577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8pPr>
      <a:lvl9pPr marL="2742944" algn="l" defTabSz="685577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838200" y="365128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ctr" anchorCtr="0" compatLnSpc="1"/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1027" name="文本占位符 2"/>
          <p:cNvSpPr>
            <a:spLocks noGrp="1" noChangeArrowheads="1"/>
          </p:cNvSpPr>
          <p:nvPr>
            <p:ph type="body" idx="9"/>
          </p:nvPr>
        </p:nvSpPr>
        <p:spPr bwMode="auto">
          <a:xfrm>
            <a:off x="838200" y="1825626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t" anchorCtr="0" compatLnSpc="1"/>
          <a:lstStyle/>
          <a:p>
            <a:pPr lvl="0"/>
            <a:r>
              <a:rPr lang="zh-CN" altLang="en-US" dirty="0"/>
              <a:t> 单击此处编辑母版文本样式</a:t>
            </a:r>
          </a:p>
          <a:p>
            <a:pPr lvl="1"/>
            <a:r>
              <a:rPr lang="zh-CN" altLang="en-US" dirty="0"/>
              <a:t> 第二级</a:t>
            </a:r>
          </a:p>
          <a:p>
            <a:pPr lvl="2"/>
            <a:r>
              <a:rPr lang="zh-CN" altLang="en-US" dirty="0"/>
              <a:t> 第三级</a:t>
            </a:r>
          </a:p>
        </p:txBody>
      </p:sp>
      <p:sp>
        <p:nvSpPr>
          <p:cNvPr id="2" name="灯片编号占位符 4"/>
          <p:cNvSpPr>
            <a:spLocks noGrp="1"/>
          </p:cNvSpPr>
          <p:nvPr/>
        </p:nvSpPr>
        <p:spPr>
          <a:xfrm>
            <a:off x="24550" y="6605224"/>
            <a:ext cx="2539559" cy="280160"/>
          </a:xfrm>
        </p:spPr>
        <p:txBody>
          <a:bodyPr/>
          <a:lstStyle>
            <a:lvl1pPr algn="r">
              <a:defRPr sz="100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 algn="l"/>
            <a:r>
              <a:rPr lang="en-US" sz="1000" dirty="0">
                <a:solidFill>
                  <a:schemeClr val="accent1">
                    <a:lumMod val="50000"/>
                  </a:schemeClr>
                </a:solidFill>
              </a:rPr>
              <a:t>FALL 2022</a:t>
            </a:r>
          </a:p>
        </p:txBody>
      </p:sp>
      <p:sp>
        <p:nvSpPr>
          <p:cNvPr id="3" name="灯片编号占位符 4"/>
          <p:cNvSpPr>
            <a:spLocks noGrp="1"/>
          </p:cNvSpPr>
          <p:nvPr/>
        </p:nvSpPr>
        <p:spPr>
          <a:xfrm>
            <a:off x="9610539" y="6605224"/>
            <a:ext cx="2539559" cy="280160"/>
          </a:xfrm>
        </p:spPr>
        <p:txBody>
          <a:bodyPr/>
          <a:lstStyle>
            <a:lvl1pPr algn="r">
              <a:defRPr sz="100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/>
            <a:fld id="{9A0DB2DC-4C9A-4742-B13C-FB6460FD3503}" type="slidenum">
              <a:rPr lang="en-US" sz="1000">
                <a:solidFill>
                  <a:schemeClr val="accent1">
                    <a:lumMod val="50000"/>
                  </a:schemeClr>
                </a:solidFill>
              </a:rPr>
              <a:t>‹#›</a:t>
            </a:fld>
            <a:endParaRPr lang="en-US" sz="1000" dirty="0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9120315" y="10544"/>
            <a:ext cx="3058548" cy="278468"/>
            <a:chOff x="1475" y="3839"/>
            <a:chExt cx="4774" cy="329"/>
          </a:xfrm>
        </p:grpSpPr>
        <p:sp>
          <p:nvSpPr>
            <p:cNvPr id="26" name="Rectangle 6"/>
            <p:cNvSpPr>
              <a:spLocks noChangeArrowheads="1"/>
            </p:cNvSpPr>
            <p:nvPr/>
          </p:nvSpPr>
          <p:spPr bwMode="auto">
            <a:xfrm>
              <a:off x="2240" y="3846"/>
              <a:ext cx="4009" cy="320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 lIns="107950" tIns="0" rIns="0" bIns="0" anchor="ctr" anchorCtr="0">
              <a:spAutoFit/>
            </a:bodyPr>
            <a:lstStyle/>
            <a:p>
              <a:pPr algn="l"/>
              <a:r>
                <a:rPr lang="en-US" altLang="zh-CN" sz="1600" b="1" dirty="0">
                  <a:solidFill>
                    <a:srgbClr val="1C488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Windows </a:t>
              </a:r>
              <a:r>
                <a:rPr lang="zh-CN" altLang="en-US" sz="1600" b="1" dirty="0">
                  <a:solidFill>
                    <a:srgbClr val="1C488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操作系统概述</a:t>
              </a:r>
            </a:p>
          </p:txBody>
        </p:sp>
        <p:sp>
          <p:nvSpPr>
            <p:cNvPr id="27" name="矩形 29"/>
            <p:cNvSpPr>
              <a:spLocks noChangeArrowheads="1"/>
            </p:cNvSpPr>
            <p:nvPr/>
          </p:nvSpPr>
          <p:spPr bwMode="auto">
            <a:xfrm>
              <a:off x="1475" y="3839"/>
              <a:ext cx="770" cy="329"/>
            </a:xfrm>
            <a:prstGeom prst="rect">
              <a:avLst/>
            </a:prstGeom>
            <a:solidFill>
              <a:srgbClr val="1C48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 anchorCtr="0"/>
            <a:lstStyle/>
            <a:p>
              <a:pPr algn="ctr"/>
              <a:r>
                <a:rPr lang="en-US" altLang="zh-CN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</a:p>
          </p:txBody>
        </p:sp>
      </p:grp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8CB1DF30-A2BC-43AB-9ECD-EC5653BAC3C8}"/>
              </a:ext>
            </a:extLst>
          </p:cNvPr>
          <p:cNvCxnSpPr>
            <a:cxnSpLocks/>
          </p:cNvCxnSpPr>
          <p:nvPr userDrawn="1"/>
        </p:nvCxnSpPr>
        <p:spPr>
          <a:xfrm>
            <a:off x="-24680" y="6597352"/>
            <a:ext cx="12216680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accent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1157954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</p:sldLayoutIdLst>
  <p:txStyles>
    <p:titleStyle>
      <a:lvl1pPr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99">
          <a:solidFill>
            <a:schemeClr val="bg2">
              <a:lumMod val="10000"/>
            </a:schemeClr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99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99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99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99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5pPr>
      <a:lvl6pPr marL="342788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99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6pPr>
      <a:lvl7pPr marL="685577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99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7pPr>
      <a:lvl8pPr marL="1028366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99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8pPr>
      <a:lvl9pPr marL="1371155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99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9pPr>
    </p:titleStyle>
    <p:bodyStyle>
      <a:lvl1pPr marL="171395" indent="-171395" algn="l" rtl="0" eaLnBrk="1" fontAlgn="base" hangingPunct="1">
        <a:lnSpc>
          <a:spcPct val="90000"/>
        </a:lnSpc>
        <a:spcBef>
          <a:spcPts val="750"/>
        </a:spcBef>
        <a:spcAft>
          <a:spcPct val="0"/>
        </a:spcAft>
        <a:buFont typeface="Wingdings" panose="05000000000000000000" charset="0"/>
        <a:buChar char=""/>
        <a:defRPr sz="2099">
          <a:solidFill>
            <a:schemeClr val="bg2">
              <a:lumMod val="10000"/>
            </a:schemeClr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514183" indent="-171395" algn="l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宋体" panose="02010600030101010101" pitchFamily="2" charset="-122"/>
        <a:buChar char="–"/>
        <a:defRPr sz="1799">
          <a:solidFill>
            <a:schemeClr val="bg2">
              <a:lumMod val="10000"/>
            </a:schemeClr>
          </a:solidFill>
          <a:latin typeface="微软雅黑" panose="020B0503020204020204" pitchFamily="34" charset="-122"/>
          <a:ea typeface="微软雅黑" panose="020B0503020204020204" pitchFamily="34" charset="-122"/>
        </a:defRPr>
      </a:lvl2pPr>
      <a:lvl3pPr marL="856972" indent="-171395" algn="l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Wingdings" panose="05000000000000000000" charset="0"/>
        <a:buChar char=""/>
        <a:defRPr sz="1499">
          <a:solidFill>
            <a:schemeClr val="bg2">
              <a:lumMod val="10000"/>
            </a:schemeClr>
          </a:solidFill>
          <a:latin typeface="微软雅黑" panose="020B0503020204020204" pitchFamily="34" charset="-122"/>
          <a:ea typeface="微软雅黑" panose="020B0503020204020204" pitchFamily="34" charset="-122"/>
        </a:defRPr>
      </a:lvl3pPr>
      <a:lvl4pPr marL="1199760" indent="-171395" algn="l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499">
          <a:solidFill>
            <a:srgbClr val="002060"/>
          </a:solidFill>
          <a:latin typeface="微软雅黑" panose="020B0503020204020204" pitchFamily="34" charset="-122"/>
          <a:ea typeface="微软雅黑" panose="020B0503020204020204" pitchFamily="34" charset="-122"/>
        </a:defRPr>
      </a:lvl4pPr>
      <a:lvl5pPr marL="1542548" indent="-171395" algn="l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499">
          <a:solidFill>
            <a:srgbClr val="002060"/>
          </a:solidFill>
          <a:latin typeface="微软雅黑" panose="020B0503020204020204" pitchFamily="34" charset="-122"/>
          <a:ea typeface="微软雅黑" panose="020B0503020204020204" pitchFamily="34" charset="-122"/>
        </a:defRPr>
      </a:lvl5pPr>
      <a:lvl6pPr marL="1885337" indent="-171395" algn="l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6pPr>
      <a:lvl7pPr marL="2228126" indent="-171395" algn="l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7pPr>
      <a:lvl8pPr marL="2571549" indent="-171395" algn="l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8pPr>
      <a:lvl9pPr marL="2914337" indent="-171395" algn="l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6855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788" algn="l" defTabSz="6855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577" algn="l" defTabSz="6855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366" algn="l" defTabSz="6855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155" algn="l" defTabSz="6855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3943" algn="l" defTabSz="6855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6731" algn="l" defTabSz="6855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55" algn="l" defTabSz="6855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2944" algn="l" defTabSz="6855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8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8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8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docs.microsoft.com/en-us/windows/apps/winui/" TargetMode="External"/><Relationship Id="rId5" Type="http://schemas.openxmlformats.org/officeDocument/2006/relationships/hyperlink" Target="https://developer.microsoft.com/windows/downloads/windows-10-sdk/" TargetMode="External"/><Relationship Id="rId4" Type="http://schemas.openxmlformats.org/officeDocument/2006/relationships/image" Target="../media/image21.png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8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8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8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8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8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8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8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8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8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9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9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9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10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11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93B88B4-05B4-4D9C-8A53-B42DD2882129}"/>
              </a:ext>
            </a:extLst>
          </p:cNvPr>
          <p:cNvSpPr txBox="1"/>
          <p:nvPr/>
        </p:nvSpPr>
        <p:spPr>
          <a:xfrm>
            <a:off x="130004" y="1268760"/>
            <a:ext cx="8126236" cy="903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 Windows </a:t>
            </a:r>
            <a:r>
              <a:rPr lang="zh-CN" altLang="en-US" sz="48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操作系统概述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9464483-A796-4F9C-9021-1B78BC4983F7}"/>
              </a:ext>
            </a:extLst>
          </p:cNvPr>
          <p:cNvSpPr txBox="1">
            <a:spLocks/>
          </p:cNvSpPr>
          <p:nvPr/>
        </p:nvSpPr>
        <p:spPr>
          <a:xfrm>
            <a:off x="114624" y="4725144"/>
            <a:ext cx="6341416" cy="1805464"/>
          </a:xfrm>
        </p:spPr>
        <p:txBody>
          <a:bodyPr>
            <a:noAutofit/>
          </a:bodyPr>
          <a:lstStyle>
            <a:lvl1pPr marL="228526" indent="-228526" algn="l" defTabSz="91410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799" kern="120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577" indent="-228526" algn="l" defTabSz="91410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399" kern="120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2629" indent="-228526" algn="l" defTabSz="91410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99" kern="120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599680" indent="-228526" algn="l" defTabSz="91410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6731" indent="-228526" algn="l" defTabSz="91410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3783" indent="-228526" algn="l" defTabSz="91410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834" indent="-228526" algn="l" defTabSz="91410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32" indent="-228526" algn="l" defTabSz="91410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783" indent="-228526" algn="l" defTabSz="91410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 panose="020B0604020202020204" pitchFamily="34" charset="0"/>
              <a:buNone/>
            </a:pPr>
            <a:r>
              <a:rPr lang="en-US" altLang="zh-CN" sz="24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School of CS</a:t>
            </a:r>
          </a:p>
          <a:p>
            <a:pPr marL="0" indent="0" algn="r">
              <a:buFont typeface="Arial" panose="020B0604020202020204" pitchFamily="34" charset="0"/>
              <a:buNone/>
            </a:pPr>
            <a:r>
              <a:rPr lang="en-US" altLang="zh-CN" sz="24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Jicheng Hu</a:t>
            </a:r>
          </a:p>
          <a:p>
            <a:pPr marL="0" indent="0" algn="r">
              <a:buNone/>
            </a:pPr>
            <a:r>
              <a:rPr lang="en-US" altLang="zh-CN" sz="2400" dirty="0" err="1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jichengwhu</a:t>
            </a:r>
            <a:r>
              <a:rPr lang="en-US" altLang="zh-CN" sz="24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@ 163 . com</a:t>
            </a:r>
          </a:p>
          <a:p>
            <a:pPr marL="0" indent="0" algn="r">
              <a:buNone/>
            </a:pPr>
            <a:r>
              <a:rPr lang="en-US" altLang="zh-CN" sz="18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https://gitee.com/principlewindows/win-principle-2022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0D45B24-8403-4897-B1B3-F45E4563A0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5050" y="78135"/>
            <a:ext cx="2266950" cy="238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51241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Rectangle 2"/>
          <p:cNvSpPr>
            <a:spLocks noGrp="1" noRot="1" noChangeArrowheads="1"/>
          </p:cNvSpPr>
          <p:nvPr>
            <p:ph type="title" idx="4294967295"/>
          </p:nvPr>
        </p:nvSpPr>
        <p:spPr>
          <a:xfrm>
            <a:off x="0" y="1003300"/>
            <a:ext cx="5467350" cy="52070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zh-CN" dirty="0"/>
              <a:t>Windows </a:t>
            </a:r>
            <a:r>
              <a:rPr lang="zh-CN" altLang="en-US" dirty="0"/>
              <a:t>的发展及技术演进</a:t>
            </a:r>
          </a:p>
        </p:txBody>
      </p:sp>
      <p:sp>
        <p:nvSpPr>
          <p:cNvPr id="2" name="内容占位符 1"/>
          <p:cNvSpPr>
            <a:spLocks noGrp="1"/>
          </p:cNvSpPr>
          <p:nvPr>
            <p:ph idx="4294967295"/>
          </p:nvPr>
        </p:nvSpPr>
        <p:spPr>
          <a:xfrm>
            <a:off x="767408" y="1546448"/>
            <a:ext cx="11017224" cy="4114800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p"/>
            </a:pP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  DOS =&gt; GUI =&gt; GDI+ =&gt; WPF -&gt; UWP -&gt; FLUENT -&gt;Windows Design</a:t>
            </a:r>
          </a:p>
          <a:p>
            <a:pPr>
              <a:buFont typeface="Wingdings" panose="05000000000000000000" pitchFamily="2" charset="2"/>
              <a:buChar char="p"/>
            </a:pP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  16</a:t>
            </a:r>
            <a:r>
              <a:rPr lang="zh-CN" altLang="en-US" b="1" dirty="0">
                <a:solidFill>
                  <a:schemeClr val="accent2">
                    <a:lumMod val="50000"/>
                  </a:schemeClr>
                </a:solidFill>
              </a:rPr>
              <a:t>位 </a:t>
            </a: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=&gt; 32</a:t>
            </a:r>
            <a:r>
              <a:rPr lang="zh-CN" altLang="en-US" b="1" dirty="0">
                <a:solidFill>
                  <a:schemeClr val="accent2">
                    <a:lumMod val="50000"/>
                  </a:schemeClr>
                </a:solidFill>
              </a:rPr>
              <a:t>位 </a:t>
            </a: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=&gt; 64</a:t>
            </a:r>
            <a:r>
              <a:rPr lang="zh-CN" altLang="en-US" b="1" dirty="0">
                <a:solidFill>
                  <a:schemeClr val="accent2">
                    <a:lumMod val="50000"/>
                  </a:schemeClr>
                </a:solidFill>
              </a:rPr>
              <a:t>位</a:t>
            </a:r>
            <a:endParaRPr lang="en-US" altLang="zh-CN" b="1" dirty="0">
              <a:solidFill>
                <a:schemeClr val="accent2">
                  <a:lumMod val="5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p"/>
            </a:pPr>
            <a:endParaRPr lang="en-US" altLang="zh-CN" b="1" dirty="0">
              <a:solidFill>
                <a:schemeClr val="accent2">
                  <a:lumMod val="5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p"/>
            </a:pP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  2018: ML, Fluent Design System, </a:t>
            </a:r>
            <a:r>
              <a:rPr lang="en-US" altLang="zh-CN" b="1" dirty="0">
                <a:solidFill>
                  <a:schemeClr val="bg2">
                    <a:lumMod val="50000"/>
                  </a:schemeClr>
                </a:solidFill>
              </a:rPr>
              <a:t>M</a:t>
            </a: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ix </a:t>
            </a:r>
            <a:r>
              <a:rPr lang="en-US" altLang="zh-CN" b="1" dirty="0">
                <a:solidFill>
                  <a:schemeClr val="bg2">
                    <a:lumMod val="50000"/>
                  </a:schemeClr>
                </a:solidFill>
              </a:rPr>
              <a:t>R</a:t>
            </a: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eality……</a:t>
            </a:r>
          </a:p>
          <a:p>
            <a:pPr>
              <a:buFont typeface="Wingdings" panose="05000000000000000000" pitchFamily="2" charset="2"/>
              <a:buChar char="p"/>
            </a:pP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  2019: </a:t>
            </a:r>
            <a:r>
              <a:rPr lang="en-US" altLang="zh-CN" b="1" dirty="0" err="1">
                <a:solidFill>
                  <a:schemeClr val="accent2">
                    <a:lumMod val="50000"/>
                  </a:schemeClr>
                </a:solidFill>
              </a:rPr>
              <a:t>WinUI</a:t>
            </a: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, XAML, C++/</a:t>
            </a:r>
            <a:r>
              <a:rPr lang="en-US" altLang="zh-CN" b="1" dirty="0" err="1">
                <a:solidFill>
                  <a:schemeClr val="accent2">
                    <a:lumMod val="50000"/>
                  </a:schemeClr>
                </a:solidFill>
              </a:rPr>
              <a:t>winRT</a:t>
            </a: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, sub-Linux, MSIX, Project Rome, webView2……</a:t>
            </a:r>
          </a:p>
          <a:p>
            <a:pPr>
              <a:buFont typeface="Wingdings" panose="05000000000000000000" pitchFamily="2" charset="2"/>
              <a:buChar char="p"/>
            </a:pP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  2020: </a:t>
            </a:r>
            <a:r>
              <a:rPr lang="en-US" altLang="zh-CN" b="1" dirty="0" err="1">
                <a:solidFill>
                  <a:schemeClr val="accent2">
                    <a:lumMod val="50000"/>
                  </a:schemeClr>
                </a:solidFill>
              </a:rPr>
              <a:t>WinUI</a:t>
            </a: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 3.0 preview 2, Window 10X, CS/</a:t>
            </a:r>
            <a:r>
              <a:rPr lang="en-US" altLang="zh-CN" b="1" dirty="0" err="1">
                <a:solidFill>
                  <a:schemeClr val="accent2">
                    <a:lumMod val="50000"/>
                  </a:schemeClr>
                </a:solidFill>
              </a:rPr>
              <a:t>winRT</a:t>
            </a: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, </a:t>
            </a:r>
            <a:r>
              <a:rPr lang="en-US" altLang="zh-CN" b="1" dirty="0" err="1">
                <a:solidFill>
                  <a:schemeClr val="accent2">
                    <a:lumMod val="50000"/>
                  </a:schemeClr>
                </a:solidFill>
              </a:rPr>
              <a:t>winrt-rs</a:t>
            </a: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, docker in WSL, Windows AI, </a:t>
            </a:r>
            <a:r>
              <a:rPr lang="en-US" altLang="zh-CN" b="1" dirty="0">
                <a:solidFill>
                  <a:srgbClr val="FF0000"/>
                </a:solidFill>
              </a:rPr>
              <a:t>Project Reunion </a:t>
            </a: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……</a:t>
            </a:r>
          </a:p>
          <a:p>
            <a:pPr>
              <a:buFont typeface="Wingdings" panose="05000000000000000000" pitchFamily="2" charset="2"/>
              <a:buChar char="p"/>
            </a:pP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  2021: App SDK, Win design, open for all, PWA , ……</a:t>
            </a:r>
          </a:p>
          <a:p>
            <a:pPr>
              <a:buFont typeface="Wingdings" panose="05000000000000000000" pitchFamily="2" charset="2"/>
              <a:buChar char="p"/>
            </a:pPr>
            <a:r>
              <a:rPr lang="zh-CN" altLang="en-US" b="1" dirty="0">
                <a:solidFill>
                  <a:schemeClr val="accent2">
                    <a:lumMod val="50000"/>
                  </a:schemeClr>
                </a:solidFill>
              </a:rPr>
              <a:t>  </a:t>
            </a: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2022:</a:t>
            </a:r>
            <a:r>
              <a:rPr lang="zh-CN" altLang="en-US" b="1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App SDK, Microsoft Store, open for all, PWA , GDK, ……</a:t>
            </a:r>
            <a:r>
              <a:rPr lang="en-US" altLang="zh-CN" sz="1200" b="1" dirty="0">
                <a:solidFill>
                  <a:schemeClr val="accent2">
                    <a:lumMod val="50000"/>
                  </a:schemeClr>
                </a:solidFill>
              </a:rPr>
              <a:t>WSA</a:t>
            </a:r>
            <a:endParaRPr lang="zh-CN" altLang="en-US" sz="1200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767408" y="2276872"/>
            <a:ext cx="9505056" cy="4010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altLang="zh-CN" sz="1800" dirty="0">
                <a:latin typeface="Consolas" panose="020B0609020204030204" pitchFamily="49" charset="0"/>
              </a:rPr>
              <a:t>https://developer.microsoft.com/en-us/windows/</a:t>
            </a:r>
            <a:endParaRPr lang="zh-CN" altLang="en-US" sz="1800" dirty="0">
              <a:latin typeface="Consolas" panose="020B0609020204030204" pitchFamily="49" charset="0"/>
            </a:endParaRPr>
          </a:p>
        </p:txBody>
      </p:sp>
      <p:sp>
        <p:nvSpPr>
          <p:cNvPr id="8" name="标注: 上箭头 7">
            <a:extLst>
              <a:ext uri="{FF2B5EF4-FFF2-40B4-BE49-F238E27FC236}">
                <a16:creationId xmlns:a16="http://schemas.microsoft.com/office/drawing/2014/main" id="{3F6E97DD-CCF4-43C4-BD32-A5A04279EF0A}"/>
              </a:ext>
            </a:extLst>
          </p:cNvPr>
          <p:cNvSpPr/>
          <p:nvPr/>
        </p:nvSpPr>
        <p:spPr>
          <a:xfrm>
            <a:off x="3863752" y="5148852"/>
            <a:ext cx="1368152" cy="720080"/>
          </a:xfrm>
          <a:prstGeom prst="upArrowCallout">
            <a:avLst/>
          </a:prstGeom>
          <a:noFill/>
          <a:ln w="12700" cap="flat" cmpd="sng" algn="ctr">
            <a:solidFill>
              <a:srgbClr val="00206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0" tIns="0" rIns="0" bIns="0" numCol="1" rtlCol="0" anchor="ctr" anchorCtr="0" compatLnSpc="1"/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r>
              <a:rPr kumimoji="0" lang="en-US" altLang="zh-CN" sz="1200" b="0" i="0" u="none" strike="noStrike" cap="none" normalizeH="0" baseline="0" dirty="0">
                <a:ln>
                  <a:noFill/>
                </a:ln>
                <a:solidFill>
                  <a:srgbClr val="00206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apt support</a:t>
            </a:r>
            <a:endParaRPr kumimoji="0" lang="zh-CN" altLang="en-US" sz="1200" b="0" i="0" u="none" strike="noStrike" cap="none" normalizeH="0" baseline="0" dirty="0">
              <a:ln>
                <a:noFill/>
              </a:ln>
              <a:solidFill>
                <a:srgbClr val="002060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C906C1E1-0CFF-4E82-8C59-6B33398DDD29}"/>
              </a:ext>
            </a:extLst>
          </p:cNvPr>
          <p:cNvSpPr txBox="1"/>
          <p:nvPr/>
        </p:nvSpPr>
        <p:spPr>
          <a:xfrm>
            <a:off x="2603612" y="5792544"/>
            <a:ext cx="7344816" cy="8612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 </a:t>
            </a:r>
            <a:r>
              <a:rPr lang="zh-CN" altLang="en-US" sz="2000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时代技术进化的速度越来越快</a:t>
            </a:r>
            <a:endParaRPr lang="en-US" altLang="zh-CN" sz="2000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000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紧追时代</a:t>
            </a:r>
            <a:r>
              <a:rPr lang="en-US" altLang="zh-CN" sz="2000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000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技术的步伐才能不被时代淘汰</a:t>
            </a:r>
            <a:r>
              <a:rPr lang="en-US" altLang="zh-CN" sz="2000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r>
              <a:rPr lang="zh-CN" altLang="en-US" sz="2000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不被</a:t>
            </a:r>
            <a:r>
              <a:rPr lang="en-US" altLang="zh-CN" sz="2000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</a:t>
            </a:r>
            <a:r>
              <a:rPr lang="zh-CN" altLang="en-US" sz="2000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淘汰</a:t>
            </a:r>
            <a:r>
              <a:rPr lang="en-US" altLang="zh-CN" sz="2000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endParaRPr lang="zh-CN" altLang="en-US" sz="2000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标注: 上箭头 11">
            <a:extLst>
              <a:ext uri="{FF2B5EF4-FFF2-40B4-BE49-F238E27FC236}">
                <a16:creationId xmlns:a16="http://schemas.microsoft.com/office/drawing/2014/main" id="{CF1B5A4F-16AC-444E-BADD-0774AC4DDF01}"/>
              </a:ext>
            </a:extLst>
          </p:cNvPr>
          <p:cNvSpPr/>
          <p:nvPr/>
        </p:nvSpPr>
        <p:spPr>
          <a:xfrm>
            <a:off x="8976320" y="5148852"/>
            <a:ext cx="1368152" cy="720080"/>
          </a:xfrm>
          <a:prstGeom prst="upArrowCallout">
            <a:avLst/>
          </a:prstGeom>
          <a:noFill/>
          <a:ln w="12700" cap="flat" cmpd="sng" algn="ctr">
            <a:solidFill>
              <a:srgbClr val="00206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0" tIns="0" rIns="0" bIns="0" numCol="1" rtlCol="0" anchor="ctr" anchorCtr="0" compatLnSpc="1"/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r>
              <a:rPr kumimoji="0" lang="en-US" altLang="zh-CN" sz="1200" b="0" i="0" u="none" strike="noStrike" cap="none" normalizeH="0" baseline="0" dirty="0">
                <a:ln>
                  <a:noFill/>
                </a:ln>
                <a:solidFill>
                  <a:srgbClr val="00206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android support windows</a:t>
            </a:r>
            <a:endParaRPr kumimoji="0" lang="zh-CN" altLang="en-US" sz="1200" b="0" i="0" u="none" strike="noStrike" cap="none" normalizeH="0" baseline="0" dirty="0">
              <a:ln>
                <a:noFill/>
              </a:ln>
              <a:solidFill>
                <a:srgbClr val="002060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D27739B-3927-4F12-8481-3B91CBBF0063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Windows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技术演进及发展趋势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DC8512F-5898-4306-B6FC-98DE7720F701}"/>
              </a:ext>
            </a:extLst>
          </p:cNvPr>
          <p:cNvSpPr txBox="1"/>
          <p:nvPr/>
        </p:nvSpPr>
        <p:spPr>
          <a:xfrm>
            <a:off x="5735960" y="4127564"/>
            <a:ext cx="6472278" cy="3323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b="0" dirty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https://docs.microsoft.com/en-us/windows/apps/windows-app-sdk/</a:t>
            </a:r>
            <a:endParaRPr lang="zh-CN" altLang="en-US" sz="1400" b="0" dirty="0">
              <a:solidFill>
                <a:schemeClr val="bg2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Rectangle 2"/>
          <p:cNvSpPr>
            <a:spLocks noGrp="1" noRot="1" noChangeArrowheads="1"/>
          </p:cNvSpPr>
          <p:nvPr>
            <p:ph type="title" idx="4294967295"/>
          </p:nvPr>
        </p:nvSpPr>
        <p:spPr>
          <a:xfrm>
            <a:off x="0" y="1003300"/>
            <a:ext cx="6907213" cy="52070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zh-CN" dirty="0"/>
              <a:t>Windows </a:t>
            </a:r>
            <a:r>
              <a:rPr lang="zh-CN" altLang="en-US" dirty="0"/>
              <a:t>编程技术发展趋势展望</a:t>
            </a:r>
          </a:p>
        </p:txBody>
      </p:sp>
      <p:sp>
        <p:nvSpPr>
          <p:cNvPr id="2" name="内容占位符 1"/>
          <p:cNvSpPr>
            <a:spLocks noGrp="1"/>
          </p:cNvSpPr>
          <p:nvPr>
            <p:ph idx="4294967295"/>
          </p:nvPr>
        </p:nvSpPr>
        <p:spPr>
          <a:xfrm>
            <a:off x="2567608" y="1981200"/>
            <a:ext cx="8640960" cy="3032125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p"/>
            </a:pP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    </a:t>
            </a:r>
            <a:r>
              <a:rPr lang="en-US" altLang="zh-CN" b="1" dirty="0" err="1">
                <a:solidFill>
                  <a:schemeClr val="accent2">
                    <a:lumMod val="50000"/>
                  </a:schemeClr>
                </a:solidFill>
              </a:rPr>
              <a:t>fusionware</a:t>
            </a: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 across platforms (GUI)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 PWA,</a:t>
            </a:r>
            <a:r>
              <a:rPr lang="zh-CN" altLang="en-US" b="1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wine, docker, webView2, electron</a:t>
            </a:r>
            <a:r>
              <a:rPr lang="zh-CN" altLang="en-US" b="1" dirty="0">
                <a:solidFill>
                  <a:schemeClr val="accent2">
                    <a:lumMod val="50000"/>
                  </a:schemeClr>
                </a:solidFill>
              </a:rPr>
              <a:t>，</a:t>
            </a: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Angular, </a:t>
            </a:r>
            <a:r>
              <a:rPr lang="en-US" altLang="zh-CN" b="1" dirty="0" err="1">
                <a:solidFill>
                  <a:schemeClr val="accent2">
                    <a:lumMod val="50000"/>
                  </a:schemeClr>
                </a:solidFill>
              </a:rPr>
              <a:t>vue</a:t>
            </a:r>
            <a:r>
              <a:rPr lang="zh-CN" altLang="en-US" b="1" dirty="0">
                <a:solidFill>
                  <a:schemeClr val="accent2">
                    <a:lumMod val="50000"/>
                  </a:schemeClr>
                </a:solidFill>
              </a:rPr>
              <a:t>，</a:t>
            </a: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React Native, Qt……</a:t>
            </a:r>
          </a:p>
          <a:p>
            <a:pPr>
              <a:buFont typeface="Wingdings" panose="05000000000000000000" pitchFamily="2" charset="2"/>
              <a:buChar char="p"/>
            </a:pP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    UI / UX design separating, XR supported UX</a:t>
            </a:r>
          </a:p>
          <a:p>
            <a:pPr>
              <a:buFont typeface="Wingdings" panose="05000000000000000000" pitchFamily="2" charset="2"/>
              <a:buChar char="p"/>
            </a:pP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    </a:t>
            </a:r>
            <a:r>
              <a:rPr lang="en-US" altLang="zh-CN" b="1" dirty="0" err="1">
                <a:solidFill>
                  <a:schemeClr val="accent2">
                    <a:lumMod val="50000"/>
                  </a:schemeClr>
                </a:solidFill>
              </a:rPr>
              <a:t>winRT</a:t>
            </a: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 projecting to different languages, </a:t>
            </a:r>
            <a:r>
              <a:rPr lang="en-US" altLang="zh-CN" b="1" dirty="0" err="1">
                <a:solidFill>
                  <a:srgbClr val="FF0000"/>
                </a:solidFill>
              </a:rPr>
              <a:t>appSDK</a:t>
            </a:r>
            <a:endParaRPr lang="en-US" altLang="zh-CN" b="1" dirty="0">
              <a:solidFill>
                <a:srgbClr val="FF0000"/>
              </a:solidFill>
            </a:endParaRPr>
          </a:p>
          <a:p>
            <a:pPr>
              <a:buFont typeface="Wingdings" panose="05000000000000000000" pitchFamily="2" charset="2"/>
              <a:buChar char="p"/>
            </a:pP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    </a:t>
            </a:r>
            <a:r>
              <a:rPr lang="en-US" altLang="zh-CN" b="1" dirty="0" err="1">
                <a:solidFill>
                  <a:schemeClr val="accent2">
                    <a:lumMod val="50000"/>
                  </a:schemeClr>
                </a:solidFill>
              </a:rPr>
              <a:t>AI+web</a:t>
            </a: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 aided coding/testing/debugging</a:t>
            </a:r>
          </a:p>
          <a:p>
            <a:pPr>
              <a:buFont typeface="Wingdings" panose="05000000000000000000" pitchFamily="2" charset="2"/>
              <a:buChar char="p"/>
            </a:pP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    real time collaborative dev</a:t>
            </a:r>
          </a:p>
          <a:p>
            <a:pPr>
              <a:buFont typeface="Wingdings" panose="05000000000000000000" pitchFamily="2" charset="2"/>
              <a:buChar char="p"/>
            </a:pP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    cloud-native: micro-service, K8S, </a:t>
            </a:r>
            <a:r>
              <a:rPr lang="en-US" altLang="zh-CN" b="1" dirty="0">
                <a:solidFill>
                  <a:srgbClr val="FF0000"/>
                </a:solidFill>
              </a:rPr>
              <a:t>agile</a:t>
            </a: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, DevOps, </a:t>
            </a:r>
            <a:r>
              <a:rPr lang="en-US" altLang="zh-CN" b="1" dirty="0">
                <a:solidFill>
                  <a:srgbClr val="FF0000"/>
                </a:solidFill>
              </a:rPr>
              <a:t>CI/CD</a:t>
            </a:r>
            <a:endParaRPr lang="en-US" altLang="zh-CN" b="1" dirty="0">
              <a:solidFill>
                <a:schemeClr val="accent2">
                  <a:lumMod val="5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p"/>
            </a:pP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    </a:t>
            </a:r>
            <a:r>
              <a:rPr lang="en-US" altLang="zh-CN" b="1" dirty="0">
                <a:solidFill>
                  <a:schemeClr val="bg2">
                    <a:lumMod val="25000"/>
                  </a:schemeClr>
                </a:solidFill>
              </a:rPr>
              <a:t>metaverse, digital twins</a:t>
            </a:r>
          </a:p>
          <a:p>
            <a:pPr marL="0" indent="0">
              <a:buNone/>
            </a:pPr>
            <a:endParaRPr lang="zh-CN" altLang="en-US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E95E6C3-91FD-469A-A47E-FD3E94E04A6D}"/>
              </a:ext>
            </a:extLst>
          </p:cNvPr>
          <p:cNvSpPr txBox="1"/>
          <p:nvPr/>
        </p:nvSpPr>
        <p:spPr>
          <a:xfrm>
            <a:off x="2783633" y="5331834"/>
            <a:ext cx="2226965" cy="11444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obstacle</a:t>
            </a:r>
          </a:p>
          <a:p>
            <a:pPr algn="ctr"/>
            <a:r>
              <a:rPr lang="en-US" altLang="zh-CN" sz="1800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C++, RUST</a:t>
            </a:r>
            <a:endParaRPr lang="zh-CN" altLang="en-US" sz="1800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3325465-1C72-4AFB-A936-EA84AA31DF30}"/>
              </a:ext>
            </a:extLst>
          </p:cNvPr>
          <p:cNvSpPr txBox="1"/>
          <p:nvPr/>
        </p:nvSpPr>
        <p:spPr>
          <a:xfrm>
            <a:off x="6067922" y="5330959"/>
            <a:ext cx="3844502" cy="11444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Complexity</a:t>
            </a:r>
          </a:p>
          <a:p>
            <a:pPr algn="ctr"/>
            <a:r>
              <a:rPr lang="en-US" altLang="zh-CN" sz="1800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Python, Scripts, C#, JAVA, ……</a:t>
            </a:r>
            <a:endParaRPr lang="zh-CN" altLang="en-US" sz="1800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7FE430A-B7BF-4BC8-8E7E-5812B0BF5B7B}"/>
              </a:ext>
            </a:extLst>
          </p:cNvPr>
          <p:cNvSpPr txBox="1"/>
          <p:nvPr/>
        </p:nvSpPr>
        <p:spPr>
          <a:xfrm>
            <a:off x="551384" y="3022892"/>
            <a:ext cx="1296144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API COM </a:t>
            </a:r>
            <a:r>
              <a:rPr lang="zh-CN" altLang="en-US" sz="1200" b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封装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37EEE59-CA96-4CED-A503-304D7B26B2D1}"/>
              </a:ext>
            </a:extLst>
          </p:cNvPr>
          <p:cNvSpPr txBox="1"/>
          <p:nvPr/>
        </p:nvSpPr>
        <p:spPr>
          <a:xfrm>
            <a:off x="551384" y="3382932"/>
            <a:ext cx="1296144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 </a:t>
            </a:r>
            <a:r>
              <a:rPr lang="zh-CN" altLang="en-US" sz="1200" b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加持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C166D01-5246-497B-BAEA-925C9E4C4027}"/>
              </a:ext>
            </a:extLst>
          </p:cNvPr>
          <p:cNvSpPr txBox="1"/>
          <p:nvPr/>
        </p:nvSpPr>
        <p:spPr>
          <a:xfrm>
            <a:off x="551384" y="3742972"/>
            <a:ext cx="1296144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200" b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实时协作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D6EE5D4-9207-4070-8D4F-C7105CEF4154}"/>
              </a:ext>
            </a:extLst>
          </p:cNvPr>
          <p:cNvSpPr txBox="1"/>
          <p:nvPr/>
        </p:nvSpPr>
        <p:spPr>
          <a:xfrm>
            <a:off x="551384" y="4175020"/>
            <a:ext cx="1296144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200" b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云端原生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41C998E4-63C4-4DE3-9575-2527131667B6}"/>
              </a:ext>
            </a:extLst>
          </p:cNvPr>
          <p:cNvSpPr txBox="1"/>
          <p:nvPr/>
        </p:nvSpPr>
        <p:spPr>
          <a:xfrm>
            <a:off x="551384" y="2014780"/>
            <a:ext cx="1296144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200" b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前端跨平台融合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7F4B3EB-CFD1-4B2E-9EB3-AC0F9E99FB2E}"/>
              </a:ext>
            </a:extLst>
          </p:cNvPr>
          <p:cNvSpPr txBox="1"/>
          <p:nvPr/>
        </p:nvSpPr>
        <p:spPr>
          <a:xfrm>
            <a:off x="551384" y="2590844"/>
            <a:ext cx="1296144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200" b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编码与设计分离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4382410F-B25E-4ABE-9C81-E337BB687CE0}"/>
              </a:ext>
            </a:extLst>
          </p:cNvPr>
          <p:cNvSpPr txBox="1"/>
          <p:nvPr/>
        </p:nvSpPr>
        <p:spPr>
          <a:xfrm>
            <a:off x="551384" y="4607068"/>
            <a:ext cx="1296144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200" b="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新的风口？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EFC2B49E-9A07-4D77-B64E-2AAC13F34F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92867" y="322413"/>
            <a:ext cx="7806266" cy="4391025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4D4CB5BA-BAD6-4DA9-A878-BB41CA5E9457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Windows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技术演进及发展趋势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3DABC1E1-DEDF-40F1-8387-0110722959B8}"/>
              </a:ext>
            </a:extLst>
          </p:cNvPr>
          <p:cNvSpPr/>
          <p:nvPr/>
        </p:nvSpPr>
        <p:spPr>
          <a:xfrm>
            <a:off x="2078973" y="4477982"/>
            <a:ext cx="7992888" cy="2092368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pPr algn="l"/>
            <a:r>
              <a:rPr lang="en-US" altLang="zh-CN" sz="2000" b="0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UWP </a:t>
            </a:r>
            <a:r>
              <a:rPr lang="zh-CN" altLang="en-US" sz="2000" b="0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改头换面 </a:t>
            </a:r>
            <a:r>
              <a:rPr lang="en-US" altLang="zh-CN" sz="2000" b="0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project </a:t>
            </a:r>
            <a:r>
              <a:rPr lang="en-US" altLang="zh-CN" sz="2000" b="0" dirty="0" err="1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ReUnion</a:t>
            </a:r>
            <a:endParaRPr lang="en-US" altLang="zh-CN" sz="2000" b="0" dirty="0">
              <a:solidFill>
                <a:srgbClr val="1A1A1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altLang="zh-CN" sz="2000" b="0" dirty="0" err="1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AppContainer</a:t>
            </a:r>
            <a:r>
              <a:rPr lang="en-US" altLang="zh-CN" sz="2000" b="0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b="0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沙箱隔离环境，严控权限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altLang="zh-CN" sz="2000" b="0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WinRT </a:t>
            </a:r>
            <a:r>
              <a:rPr lang="zh-CN" altLang="en-US" sz="2000" b="0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新的</a:t>
            </a:r>
            <a:r>
              <a:rPr lang="en-US" altLang="zh-CN" sz="2000" b="0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Windows API</a:t>
            </a:r>
            <a:r>
              <a:rPr lang="zh-CN" altLang="en-US" sz="2000" b="0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2000" b="0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COM</a:t>
            </a:r>
            <a:r>
              <a:rPr lang="zh-CN" altLang="en-US" sz="2000" b="0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的进化版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altLang="zh-CN" sz="2000" b="0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WinRT XAML </a:t>
            </a:r>
            <a:r>
              <a:rPr lang="zh-CN" altLang="en-US" sz="2000" b="0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</a:t>
            </a:r>
            <a:r>
              <a:rPr lang="en-US" altLang="zh-CN" sz="2000" b="0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WinRT API</a:t>
            </a:r>
            <a:r>
              <a:rPr lang="zh-CN" altLang="en-US" sz="2000" b="0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框架的一套新的</a:t>
            </a:r>
            <a:r>
              <a:rPr lang="en-US" altLang="zh-CN" sz="2000" b="0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XAML UI</a:t>
            </a:r>
            <a:r>
              <a:rPr lang="zh-CN" altLang="en-US" sz="2000" b="0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2000" b="0" dirty="0" err="1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WinUI</a:t>
            </a:r>
            <a:r>
              <a:rPr lang="en-US" altLang="zh-CN" sz="2000" b="0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3.0 preview </a:t>
            </a:r>
            <a:r>
              <a:rPr lang="zh-CN" altLang="en-US" sz="2000" b="0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改称正式的名字 </a:t>
            </a:r>
            <a:r>
              <a:rPr lang="en-US" altLang="zh-CN" sz="2000" b="0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Windows App SDK</a:t>
            </a:r>
          </a:p>
        </p:txBody>
      </p:sp>
    </p:spTree>
    <p:extLst>
      <p:ext uri="{BB962C8B-B14F-4D97-AF65-F5344CB8AC3E}">
        <p14:creationId xmlns:p14="http://schemas.microsoft.com/office/powerpoint/2010/main" val="2983808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6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E427F29-6FB1-442F-89B4-07CF364087E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365128"/>
            <a:ext cx="10515600" cy="1325563"/>
          </a:xfrm>
        </p:spPr>
        <p:txBody>
          <a:bodyPr/>
          <a:lstStyle/>
          <a:p>
            <a:r>
              <a:rPr lang="en-US" altLang="zh-CN" dirty="0"/>
              <a:t>Agenda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13298FE-B214-4829-91B4-DE190C1B344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Linux vs Windows</a:t>
            </a:r>
          </a:p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Windows 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</a:rPr>
              <a:t>技术演进及发展趋势</a:t>
            </a:r>
            <a:endParaRPr lang="en-US" altLang="zh-CN" sz="3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sz="3200" dirty="0"/>
              <a:t> Windows </a:t>
            </a:r>
            <a:r>
              <a:rPr lang="zh-CN" altLang="en-US" sz="3200" dirty="0"/>
              <a:t>的主要特点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C28E525-E5E3-4D90-8D91-4CD3254FD748}"/>
              </a:ext>
            </a:extLst>
          </p:cNvPr>
          <p:cNvSpPr txBox="1"/>
          <p:nvPr/>
        </p:nvSpPr>
        <p:spPr>
          <a:xfrm>
            <a:off x="814499" y="2893469"/>
            <a:ext cx="10515600" cy="5355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395" lvl="0" indent="-171395" algn="l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/>
            </a:pPr>
            <a:r>
              <a:rPr lang="en-US" altLang="zh-CN" sz="3200" b="0" kern="0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Windows </a:t>
            </a:r>
            <a:r>
              <a:rPr lang="zh-CN" altLang="en-US" sz="3200" b="0" kern="0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的主要特点</a:t>
            </a:r>
            <a:endParaRPr kumimoji="0" lang="en-US" altLang="zh-CN" sz="3200" b="0" i="0" u="none" strike="noStrike" kern="0" cap="none" spc="0" normalizeH="0" baseline="0" noProof="0" dirty="0">
              <a:ln>
                <a:noFill/>
              </a:ln>
              <a:solidFill>
                <a:schemeClr val="accent2">
                  <a:lumMod val="7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49421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1B135F33-12C0-4B33-A081-6093F792294A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zh-CN" altLang="en-US" dirty="0"/>
              <a:t> 面向对象 </a:t>
            </a:r>
          </a:p>
        </p:txBody>
      </p:sp>
      <p:sp>
        <p:nvSpPr>
          <p:cNvPr id="2" name="内容占位符 1"/>
          <p:cNvSpPr>
            <a:spLocks noGrp="1"/>
          </p:cNvSpPr>
          <p:nvPr>
            <p:ph idx="9"/>
          </p:nvPr>
        </p:nvSpPr>
        <p:spPr/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Ø"/>
              <a:defRPr/>
            </a:pPr>
            <a:r>
              <a:rPr lang="en-US" altLang="zh-CN" sz="3600" b="1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zh-CN" altLang="zh-CN" sz="3600" b="1" dirty="0">
                <a:solidFill>
                  <a:schemeClr val="accent2">
                    <a:lumMod val="50000"/>
                  </a:schemeClr>
                </a:solidFill>
              </a:rPr>
              <a:t>面向对象</a:t>
            </a:r>
            <a:r>
              <a:rPr lang="en-US" altLang="zh-CN" dirty="0"/>
              <a:t>    </a:t>
            </a:r>
            <a:endParaRPr lang="zh-CN" altLang="zh-CN" sz="2800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3791744" y="1799164"/>
            <a:ext cx="7562056" cy="29854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l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defRPr/>
            </a:pPr>
            <a:r>
              <a:rPr lang="zh-CN" altLang="zh-CN" sz="320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窗口、菜单、事件皆是对象</a:t>
            </a:r>
            <a:endParaRPr lang="en-US" altLang="zh-CN" sz="3200" dirty="0">
              <a:solidFill>
                <a:srgbClr val="3333CC">
                  <a:lumMod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l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defRPr/>
            </a:pPr>
            <a:r>
              <a:rPr lang="en-US" altLang="zh-CN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r>
              <a:rPr lang="zh-CN" altLang="zh-CN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对话框与各种控件是一些特殊的窗口</a:t>
            </a:r>
            <a:endParaRPr lang="en-US" altLang="zh-CN" sz="2800" b="0" dirty="0">
              <a:solidFill>
                <a:srgbClr val="3333CC">
                  <a:lumMod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l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defRPr/>
            </a:pPr>
            <a:r>
              <a:rPr lang="en-US" altLang="zh-CN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r>
              <a:rPr lang="zh-CN" altLang="zh-CN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对界面元素的操作和消息</a:t>
            </a:r>
            <a:r>
              <a:rPr lang="en-US" altLang="zh-CN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zh-CN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事件的处理都</a:t>
            </a:r>
            <a:r>
              <a:rPr lang="zh-CN" altLang="en-US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按照</a:t>
            </a:r>
            <a:r>
              <a:rPr lang="zh-CN" altLang="zh-CN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对象</a:t>
            </a:r>
            <a:r>
              <a:rPr lang="zh-CN" altLang="en-US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进行</a:t>
            </a:r>
            <a:r>
              <a:rPr lang="zh-CN" altLang="zh-CN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r>
              <a:rPr lang="zh-CN" altLang="en-US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</a:t>
            </a:r>
            <a:r>
              <a:rPr lang="zh-CN" altLang="zh-CN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这些对象的属性和操作，由</a:t>
            </a:r>
            <a:r>
              <a:rPr lang="zh-CN" altLang="en-US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相关</a:t>
            </a:r>
            <a:r>
              <a:rPr lang="zh-CN" altLang="zh-CN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数据结构和</a:t>
            </a:r>
            <a:r>
              <a:rPr lang="en-US" altLang="zh-CN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API </a:t>
            </a:r>
            <a:r>
              <a:rPr lang="zh-CN" altLang="en-US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调用</a:t>
            </a:r>
            <a:r>
              <a:rPr lang="zh-CN" altLang="zh-CN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函数（或由</a:t>
            </a:r>
            <a:r>
              <a:rPr lang="zh-CN" altLang="en-US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其封装的</a:t>
            </a:r>
            <a:r>
              <a:rPr lang="en-US" altLang="zh-CN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MFC </a:t>
            </a:r>
            <a:r>
              <a:rPr lang="zh-CN" altLang="zh-CN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.NET </a:t>
            </a:r>
            <a:r>
              <a:rPr lang="zh-CN" altLang="zh-CN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框架中的类）提供。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F02B6C8-D560-4B4F-8A9D-6BCCF03FACBC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Windows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的主要特点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1B135F33-12C0-4B33-A081-6093F792294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365128"/>
            <a:ext cx="10515600" cy="1325563"/>
          </a:xfrm>
        </p:spPr>
        <p:txBody>
          <a:bodyPr/>
          <a:lstStyle/>
          <a:p>
            <a:r>
              <a:rPr lang="zh-CN" altLang="en-US" dirty="0"/>
              <a:t> 面向对象 </a:t>
            </a:r>
          </a:p>
        </p:txBody>
      </p:sp>
      <p:sp>
        <p:nvSpPr>
          <p:cNvPr id="2" name="内容占位符 1"/>
          <p:cNvSpPr>
            <a:spLocks noGrp="1"/>
          </p:cNvSpPr>
          <p:nvPr>
            <p:ph idx="9"/>
          </p:nvPr>
        </p:nvSpPr>
        <p:spPr/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Ø"/>
              <a:defRPr/>
            </a:pPr>
            <a:r>
              <a:rPr lang="en-US" altLang="zh-CN" sz="36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 </a:t>
            </a:r>
            <a:r>
              <a:rPr lang="zh-CN" altLang="zh-CN" sz="36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面向对象</a:t>
            </a:r>
            <a:r>
              <a:rPr lang="en-US" altLang="zh-CN" dirty="0"/>
              <a:t>    </a:t>
            </a:r>
            <a:endParaRPr lang="zh-CN" altLang="zh-CN" sz="2800" b="1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ea typeface="楷体_GB2312" pitchFamily="49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791744" y="1799164"/>
            <a:ext cx="799288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l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defRPr/>
            </a:pPr>
            <a:r>
              <a:rPr lang="zh-CN" altLang="zh-CN" sz="320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窗口、菜单、事件皆是对象</a:t>
            </a:r>
            <a:r>
              <a:rPr lang="en-US" altLang="zh-CN" sz="320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</a:t>
            </a:r>
            <a:endParaRPr lang="zh-CN" altLang="zh-CN" sz="2800" dirty="0">
              <a:solidFill>
                <a:srgbClr val="3333CC">
                  <a:lumMod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F02B6C8-D560-4B4F-8A9D-6BCCF03FACBC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Windows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的主要特点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7F70AA9-D198-42CC-B1F1-C1E0AA4507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1789" y="1052736"/>
            <a:ext cx="3190875" cy="54864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0553D26D-1719-4192-88F3-9DA159ADAC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4522" y="3269299"/>
            <a:ext cx="2600325" cy="2505075"/>
          </a:xfrm>
          <a:prstGeom prst="rect">
            <a:avLst/>
          </a:prstGeom>
        </p:spPr>
      </p:pic>
      <p:sp>
        <p:nvSpPr>
          <p:cNvPr id="8" name="云形标注 8">
            <a:extLst>
              <a:ext uri="{FF2B5EF4-FFF2-40B4-BE49-F238E27FC236}">
                <a16:creationId xmlns:a16="http://schemas.microsoft.com/office/drawing/2014/main" id="{DF1A90BB-420E-4EC1-A46C-2D752C43BE40}"/>
              </a:ext>
            </a:extLst>
          </p:cNvPr>
          <p:cNvSpPr/>
          <p:nvPr/>
        </p:nvSpPr>
        <p:spPr>
          <a:xfrm>
            <a:off x="3161593" y="3220038"/>
            <a:ext cx="1224136" cy="877759"/>
          </a:xfrm>
          <a:prstGeom prst="cloudCallout">
            <a:avLst>
              <a:gd name="adj1" fmla="val 80493"/>
              <a:gd name="adj2" fmla="val 3549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API </a:t>
            </a:r>
            <a:r>
              <a:rPr lang="zh-CN" altLang="en-US" sz="1200" dirty="0"/>
              <a:t>函数</a:t>
            </a:r>
          </a:p>
        </p:txBody>
      </p:sp>
      <p:sp>
        <p:nvSpPr>
          <p:cNvPr id="9" name="云形标注 10">
            <a:extLst>
              <a:ext uri="{FF2B5EF4-FFF2-40B4-BE49-F238E27FC236}">
                <a16:creationId xmlns:a16="http://schemas.microsoft.com/office/drawing/2014/main" id="{8F1C20E4-1CD5-4A01-B125-5477EA56C94E}"/>
              </a:ext>
            </a:extLst>
          </p:cNvPr>
          <p:cNvSpPr/>
          <p:nvPr/>
        </p:nvSpPr>
        <p:spPr>
          <a:xfrm>
            <a:off x="7194041" y="2407225"/>
            <a:ext cx="1224136" cy="877759"/>
          </a:xfrm>
          <a:prstGeom prst="cloudCallout">
            <a:avLst>
              <a:gd name="adj1" fmla="val 80493"/>
              <a:gd name="adj2" fmla="val 3549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数据结构</a:t>
            </a:r>
          </a:p>
        </p:txBody>
      </p:sp>
    </p:spTree>
    <p:extLst>
      <p:ext uri="{BB962C8B-B14F-4D97-AF65-F5344CB8AC3E}">
        <p14:creationId xmlns:p14="http://schemas.microsoft.com/office/powerpoint/2010/main" val="4035095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8" grpId="0" animBg="1"/>
      <p:bldP spid="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Rectangle 2"/>
          <p:cNvSpPr>
            <a:spLocks noGrp="1" noRot="1" noChangeArrowheads="1"/>
          </p:cNvSpPr>
          <p:nvPr>
            <p:ph type="title" idx="4294967295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zh-CN" altLang="en-US" dirty="0"/>
              <a:t>消息</a:t>
            </a:r>
            <a:r>
              <a:rPr lang="en-US" altLang="zh-CN" dirty="0"/>
              <a:t>/</a:t>
            </a:r>
            <a:r>
              <a:rPr lang="zh-CN" altLang="en-US" dirty="0"/>
              <a:t>事件驱动</a:t>
            </a:r>
          </a:p>
        </p:txBody>
      </p:sp>
      <p:sp>
        <p:nvSpPr>
          <p:cNvPr id="2" name="内容占位符 1"/>
          <p:cNvSpPr>
            <a:spLocks noGrp="1"/>
          </p:cNvSpPr>
          <p:nvPr>
            <p:ph idx="9"/>
          </p:nvPr>
        </p:nvSpPr>
        <p:spPr/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Ø"/>
              <a:defRPr/>
            </a:pPr>
            <a:r>
              <a:rPr lang="en-US" altLang="zh-CN" sz="36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  </a:t>
            </a:r>
            <a:r>
              <a:rPr lang="zh-CN" altLang="zh-CN" sz="36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面向对象</a:t>
            </a:r>
            <a:endParaRPr lang="en-US" altLang="zh-CN" sz="3600" b="1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ea typeface="楷体_GB2312" pitchFamily="49" charset="-122"/>
            </a:endParaRPr>
          </a:p>
          <a:p>
            <a:pPr>
              <a:buFont typeface="Wingdings" panose="05000000000000000000" pitchFamily="2" charset="2"/>
              <a:buChar char="Ø"/>
              <a:defRPr/>
            </a:pPr>
            <a:r>
              <a:rPr lang="zh-CN" altLang="en-US" sz="36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  消息</a:t>
            </a:r>
            <a:r>
              <a:rPr lang="en-US" altLang="zh-CN" sz="36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/</a:t>
            </a:r>
            <a:r>
              <a:rPr lang="zh-CN" altLang="en-US" sz="36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事件驱动</a:t>
            </a:r>
            <a:endParaRPr lang="en-US" altLang="zh-CN" sz="3600" b="1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ea typeface="楷体_GB2312" pitchFamily="49" charset="-122"/>
            </a:endParaRPr>
          </a:p>
          <a:p>
            <a:pPr marL="0" indent="0">
              <a:buNone/>
              <a:defRPr/>
            </a:pPr>
            <a:r>
              <a:rPr lang="en-US" altLang="zh-CN" dirty="0"/>
              <a:t>        </a:t>
            </a:r>
            <a:endParaRPr lang="en-US" altLang="zh-CN" b="1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ea typeface="楷体_GB2312" pitchFamily="49" charset="-122"/>
            </a:endParaRPr>
          </a:p>
        </p:txBody>
      </p:sp>
      <p:grpSp>
        <p:nvGrpSpPr>
          <p:cNvPr id="10" name="Group 1"/>
          <p:cNvGrpSpPr>
            <a:grpSpLocks noChangeAspect="1"/>
          </p:cNvGrpSpPr>
          <p:nvPr/>
        </p:nvGrpSpPr>
        <p:grpSpPr bwMode="auto">
          <a:xfrm>
            <a:off x="4705255" y="2636912"/>
            <a:ext cx="6503313" cy="3043824"/>
            <a:chOff x="1980" y="10842"/>
            <a:chExt cx="7920" cy="2964"/>
          </a:xfrm>
        </p:grpSpPr>
        <p:sp>
          <p:nvSpPr>
            <p:cNvPr id="12" name="AutoShape 28"/>
            <p:cNvSpPr>
              <a:spLocks noChangeAspect="1" noChangeArrowheads="1" noTextEdit="1"/>
            </p:cNvSpPr>
            <p:nvPr/>
          </p:nvSpPr>
          <p:spPr bwMode="auto">
            <a:xfrm>
              <a:off x="1980" y="10842"/>
              <a:ext cx="7920" cy="29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 anchorCtr="0"/>
            <a:lstStyle/>
            <a:p>
              <a:endParaRPr lang="zh-CN" altLang="en-US" sz="140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13" name="Text Box 27"/>
            <p:cNvSpPr txBox="1">
              <a:spLocks noChangeArrowheads="1"/>
            </p:cNvSpPr>
            <p:nvPr/>
          </p:nvSpPr>
          <p:spPr bwMode="auto">
            <a:xfrm>
              <a:off x="9086" y="10922"/>
              <a:ext cx="575" cy="2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7841" tIns="48920" rIns="97841" bIns="48920" anchor="ctr" anchorCtr="0"/>
            <a:lstStyle>
              <a:lvl1pPr eaLnBrk="0" hangingPunct="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zh-CN" sz="140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grpSp>
          <p:nvGrpSpPr>
            <p:cNvPr id="14" name="Group 2"/>
            <p:cNvGrpSpPr/>
            <p:nvPr/>
          </p:nvGrpSpPr>
          <p:grpSpPr bwMode="auto">
            <a:xfrm>
              <a:off x="1980" y="10842"/>
              <a:ext cx="7920" cy="2964"/>
              <a:chOff x="1800" y="12360"/>
              <a:chExt cx="7920" cy="2964"/>
            </a:xfrm>
          </p:grpSpPr>
          <p:sp>
            <p:nvSpPr>
              <p:cNvPr id="15" name="Text Box 26"/>
              <p:cNvSpPr txBox="1">
                <a:spLocks noChangeArrowheads="1"/>
              </p:cNvSpPr>
              <p:nvPr/>
            </p:nvSpPr>
            <p:spPr bwMode="auto">
              <a:xfrm>
                <a:off x="1980" y="12360"/>
                <a:ext cx="1260" cy="780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anchor="ctr" anchorCtr="0"/>
              <a:lstStyle>
                <a:lvl1pPr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zh-CN" altLang="en-US" sz="1400" dirty="0">
                    <a:solidFill>
                      <a:schemeClr val="accent6">
                        <a:lumMod val="75000"/>
                      </a:schemeClr>
                    </a:solidFill>
                  </a:rPr>
                  <a:t>用户操作</a:t>
                </a:r>
              </a:p>
              <a:p>
                <a:pPr algn="ctr"/>
                <a:r>
                  <a:rPr lang="zh-CN" altLang="en-US" sz="1400" dirty="0">
                    <a:solidFill>
                      <a:schemeClr val="accent6">
                        <a:lumMod val="75000"/>
                      </a:schemeClr>
                    </a:solidFill>
                  </a:rPr>
                  <a:t>系统事件</a:t>
                </a:r>
              </a:p>
            </p:txBody>
          </p:sp>
          <p:sp>
            <p:nvSpPr>
              <p:cNvPr id="16" name="Text Box 25"/>
              <p:cNvSpPr txBox="1">
                <a:spLocks noChangeArrowheads="1"/>
              </p:cNvSpPr>
              <p:nvPr/>
            </p:nvSpPr>
            <p:spPr bwMode="auto">
              <a:xfrm>
                <a:off x="1800" y="13608"/>
                <a:ext cx="1620" cy="468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anchor="ctr" anchorCtr="0"/>
              <a:lstStyle>
                <a:lvl1pPr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zh-CN" altLang="en-US" sz="1400">
                    <a:solidFill>
                      <a:schemeClr val="accent6">
                        <a:lumMod val="75000"/>
                      </a:schemeClr>
                    </a:solidFill>
                  </a:rPr>
                  <a:t>系统消息队列</a:t>
                </a:r>
              </a:p>
            </p:txBody>
          </p:sp>
          <p:sp>
            <p:nvSpPr>
              <p:cNvPr id="17" name="Line 24"/>
              <p:cNvSpPr>
                <a:spLocks noChangeShapeType="1"/>
              </p:cNvSpPr>
              <p:nvPr/>
            </p:nvSpPr>
            <p:spPr bwMode="auto">
              <a:xfrm>
                <a:off x="3960" y="13044"/>
                <a:ext cx="0" cy="1581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 anchorCtr="0"/>
              <a:lstStyle/>
              <a:p>
                <a:endParaRPr lang="zh-CN" altLang="en-US" sz="140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8" name="Line 23"/>
              <p:cNvSpPr>
                <a:spLocks noChangeShapeType="1"/>
              </p:cNvSpPr>
              <p:nvPr/>
            </p:nvSpPr>
            <p:spPr bwMode="auto">
              <a:xfrm>
                <a:off x="3960" y="13044"/>
                <a:ext cx="540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 anchorCtr="0"/>
              <a:lstStyle/>
              <a:p>
                <a:endParaRPr lang="zh-CN" altLang="en-US" sz="140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9" name="Text Box 22"/>
              <p:cNvSpPr txBox="1">
                <a:spLocks noChangeArrowheads="1"/>
              </p:cNvSpPr>
              <p:nvPr/>
            </p:nvSpPr>
            <p:spPr bwMode="auto">
              <a:xfrm>
                <a:off x="4500" y="12828"/>
                <a:ext cx="1620" cy="468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anchor="ctr" anchorCtr="0"/>
              <a:lstStyle>
                <a:lvl1pPr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r>
                  <a:rPr lang="zh-CN" altLang="en-US" sz="1400" dirty="0">
                    <a:solidFill>
                      <a:schemeClr val="accent6">
                        <a:lumMod val="75000"/>
                      </a:schemeClr>
                    </a:solidFill>
                  </a:rPr>
                  <a:t>应用消息队列</a:t>
                </a:r>
              </a:p>
            </p:txBody>
          </p:sp>
          <p:sp>
            <p:nvSpPr>
              <p:cNvPr id="20" name="Line 21"/>
              <p:cNvSpPr>
                <a:spLocks noChangeShapeType="1"/>
              </p:cNvSpPr>
              <p:nvPr/>
            </p:nvSpPr>
            <p:spPr bwMode="auto">
              <a:xfrm>
                <a:off x="3960" y="14640"/>
                <a:ext cx="540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 anchorCtr="0"/>
              <a:lstStyle/>
              <a:p>
                <a:endParaRPr lang="zh-CN" altLang="en-US" sz="140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  <p:sp>
            <p:nvSpPr>
              <p:cNvPr id="21" name="Text Box 20"/>
              <p:cNvSpPr txBox="1">
                <a:spLocks noChangeArrowheads="1"/>
              </p:cNvSpPr>
              <p:nvPr/>
            </p:nvSpPr>
            <p:spPr bwMode="auto">
              <a:xfrm>
                <a:off x="4500" y="14388"/>
                <a:ext cx="1620" cy="468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anchor="ctr" anchorCtr="0"/>
              <a:lstStyle>
                <a:lvl1pPr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r>
                  <a:rPr lang="zh-CN" altLang="en-US" sz="1400" dirty="0">
                    <a:solidFill>
                      <a:schemeClr val="accent6">
                        <a:lumMod val="75000"/>
                      </a:schemeClr>
                    </a:solidFill>
                  </a:rPr>
                  <a:t>应用消息队列</a:t>
                </a:r>
              </a:p>
            </p:txBody>
          </p:sp>
          <p:sp>
            <p:nvSpPr>
              <p:cNvPr id="22" name="Line 19"/>
              <p:cNvSpPr>
                <a:spLocks noChangeShapeType="1"/>
              </p:cNvSpPr>
              <p:nvPr/>
            </p:nvSpPr>
            <p:spPr bwMode="auto">
              <a:xfrm>
                <a:off x="5220" y="13452"/>
                <a:ext cx="0" cy="780"/>
              </a:xfrm>
              <a:prstGeom prst="line">
                <a:avLst/>
              </a:prstGeom>
              <a:noFill/>
              <a:ln w="38100">
                <a:solidFill>
                  <a:srgbClr val="000000"/>
                </a:solidFill>
                <a:prstDash val="sysDot"/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 anchorCtr="0"/>
              <a:lstStyle/>
              <a:p>
                <a:endParaRPr lang="zh-CN" altLang="en-US" sz="140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  <p:sp>
            <p:nvSpPr>
              <p:cNvPr id="23" name="Line 18"/>
              <p:cNvSpPr>
                <a:spLocks noChangeShapeType="1"/>
              </p:cNvSpPr>
              <p:nvPr/>
            </p:nvSpPr>
            <p:spPr bwMode="auto">
              <a:xfrm>
                <a:off x="2610" y="13140"/>
                <a:ext cx="0" cy="468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 anchorCtr="0"/>
              <a:lstStyle/>
              <a:p>
                <a:endParaRPr lang="zh-CN" altLang="en-US" sz="140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  <p:sp>
            <p:nvSpPr>
              <p:cNvPr id="24" name="Line 17"/>
              <p:cNvSpPr>
                <a:spLocks noChangeShapeType="1"/>
              </p:cNvSpPr>
              <p:nvPr/>
            </p:nvSpPr>
            <p:spPr bwMode="auto">
              <a:xfrm>
                <a:off x="3420" y="13839"/>
                <a:ext cx="540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 anchorCtr="0"/>
              <a:lstStyle/>
              <a:p>
                <a:endParaRPr lang="zh-CN" altLang="en-US" sz="140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  <p:sp>
            <p:nvSpPr>
              <p:cNvPr id="25" name="Text Box 16"/>
              <p:cNvSpPr txBox="1">
                <a:spLocks noChangeArrowheads="1"/>
              </p:cNvSpPr>
              <p:nvPr/>
            </p:nvSpPr>
            <p:spPr bwMode="auto">
              <a:xfrm>
                <a:off x="6480" y="12516"/>
                <a:ext cx="1260" cy="1092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anchor="ctr" anchorCtr="0"/>
              <a:lstStyle>
                <a:lvl1pPr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zh-CN" altLang="en-US" sz="1400">
                    <a:solidFill>
                      <a:schemeClr val="accent6">
                        <a:lumMod val="75000"/>
                      </a:schemeClr>
                    </a:solidFill>
                  </a:rPr>
                  <a:t>应用程序</a:t>
                </a:r>
              </a:p>
              <a:p>
                <a:pPr algn="ctr"/>
                <a:r>
                  <a:rPr lang="zh-CN" altLang="en-US" sz="1400">
                    <a:solidFill>
                      <a:schemeClr val="accent6">
                        <a:lumMod val="75000"/>
                      </a:schemeClr>
                    </a:solidFill>
                  </a:rPr>
                  <a:t>消息处理</a:t>
                </a:r>
              </a:p>
              <a:p>
                <a:pPr algn="ctr"/>
                <a:r>
                  <a:rPr lang="zh-CN" altLang="en-US" sz="1400">
                    <a:solidFill>
                      <a:schemeClr val="accent6">
                        <a:lumMod val="75000"/>
                      </a:schemeClr>
                    </a:solidFill>
                  </a:rPr>
                  <a:t>函数</a:t>
                </a:r>
              </a:p>
            </p:txBody>
          </p:sp>
          <p:sp>
            <p:nvSpPr>
              <p:cNvPr id="26" name="Line 15"/>
              <p:cNvSpPr>
                <a:spLocks noChangeShapeType="1"/>
              </p:cNvSpPr>
              <p:nvPr/>
            </p:nvSpPr>
            <p:spPr bwMode="auto">
              <a:xfrm>
                <a:off x="6120" y="13065"/>
                <a:ext cx="360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 anchorCtr="0"/>
              <a:lstStyle/>
              <a:p>
                <a:endParaRPr lang="zh-CN" altLang="en-US" sz="140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  <p:sp>
            <p:nvSpPr>
              <p:cNvPr id="27" name="Text Box 14"/>
              <p:cNvSpPr txBox="1">
                <a:spLocks noChangeArrowheads="1"/>
              </p:cNvSpPr>
              <p:nvPr/>
            </p:nvSpPr>
            <p:spPr bwMode="auto">
              <a:xfrm>
                <a:off x="8280" y="12360"/>
                <a:ext cx="1440" cy="468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anchor="ctr" anchorCtr="0"/>
              <a:lstStyle>
                <a:lvl1pPr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zh-CN" altLang="en-US" sz="1400">
                    <a:solidFill>
                      <a:schemeClr val="accent6">
                        <a:lumMod val="75000"/>
                      </a:schemeClr>
                    </a:solidFill>
                  </a:rPr>
                  <a:t>窗口函数</a:t>
                </a:r>
                <a:r>
                  <a:rPr lang="en-US" altLang="zh-CN" sz="1400">
                    <a:solidFill>
                      <a:schemeClr val="accent6">
                        <a:lumMod val="75000"/>
                      </a:schemeClr>
                    </a:solidFill>
                  </a:rPr>
                  <a:t>1</a:t>
                </a:r>
              </a:p>
            </p:txBody>
          </p:sp>
          <p:sp>
            <p:nvSpPr>
              <p:cNvPr id="28" name="Text Box 13"/>
              <p:cNvSpPr txBox="1">
                <a:spLocks noChangeArrowheads="1"/>
              </p:cNvSpPr>
              <p:nvPr/>
            </p:nvSpPr>
            <p:spPr bwMode="auto">
              <a:xfrm>
                <a:off x="8280" y="13296"/>
                <a:ext cx="1440" cy="468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anchor="ctr" anchorCtr="0"/>
              <a:lstStyle>
                <a:lvl1pPr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zh-CN" altLang="en-US" sz="1400">
                    <a:solidFill>
                      <a:schemeClr val="accent6">
                        <a:lumMod val="75000"/>
                      </a:schemeClr>
                    </a:solidFill>
                  </a:rPr>
                  <a:t>窗口函数</a:t>
                </a:r>
                <a:r>
                  <a:rPr lang="en-US" altLang="zh-CN" sz="1400">
                    <a:solidFill>
                      <a:schemeClr val="accent6">
                        <a:lumMod val="75000"/>
                      </a:schemeClr>
                    </a:solidFill>
                  </a:rPr>
                  <a:t>n</a:t>
                </a:r>
              </a:p>
            </p:txBody>
          </p:sp>
          <p:sp>
            <p:nvSpPr>
              <p:cNvPr id="29" name="Line 12"/>
              <p:cNvSpPr>
                <a:spLocks noChangeShapeType="1"/>
              </p:cNvSpPr>
              <p:nvPr/>
            </p:nvSpPr>
            <p:spPr bwMode="auto">
              <a:xfrm>
                <a:off x="7740" y="12597"/>
                <a:ext cx="540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 anchorCtr="0"/>
              <a:lstStyle/>
              <a:p>
                <a:endParaRPr lang="zh-CN" altLang="en-US" sz="140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0" name="Line 11"/>
              <p:cNvSpPr>
                <a:spLocks noChangeShapeType="1"/>
              </p:cNvSpPr>
              <p:nvPr/>
            </p:nvSpPr>
            <p:spPr bwMode="auto">
              <a:xfrm>
                <a:off x="7740" y="13527"/>
                <a:ext cx="540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 anchorCtr="0"/>
              <a:lstStyle/>
              <a:p>
                <a:endParaRPr lang="zh-CN" altLang="en-US" sz="140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1" name="Line 10"/>
              <p:cNvSpPr>
                <a:spLocks noChangeShapeType="1"/>
              </p:cNvSpPr>
              <p:nvPr/>
            </p:nvSpPr>
            <p:spPr bwMode="auto">
              <a:xfrm>
                <a:off x="9000" y="12939"/>
                <a:ext cx="0" cy="312"/>
              </a:xfrm>
              <a:prstGeom prst="line">
                <a:avLst/>
              </a:prstGeom>
              <a:noFill/>
              <a:ln w="38100" cap="rnd">
                <a:solidFill>
                  <a:srgbClr val="000000"/>
                </a:solidFill>
                <a:prstDash val="sysDot"/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 anchorCtr="0"/>
              <a:lstStyle/>
              <a:p>
                <a:endParaRPr lang="zh-CN" altLang="en-US" sz="140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2" name="Text Box 9"/>
              <p:cNvSpPr txBox="1">
                <a:spLocks noChangeArrowheads="1"/>
              </p:cNvSpPr>
              <p:nvPr/>
            </p:nvSpPr>
            <p:spPr bwMode="auto">
              <a:xfrm>
                <a:off x="6480" y="14076"/>
                <a:ext cx="1260" cy="1092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anchor="ctr" anchorCtr="0"/>
              <a:lstStyle>
                <a:lvl1pPr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zh-CN" altLang="en-US" sz="1400">
                    <a:solidFill>
                      <a:schemeClr val="accent6">
                        <a:lumMod val="75000"/>
                      </a:schemeClr>
                    </a:solidFill>
                  </a:rPr>
                  <a:t>应用程序</a:t>
                </a:r>
              </a:p>
              <a:p>
                <a:pPr algn="ctr"/>
                <a:r>
                  <a:rPr lang="zh-CN" altLang="en-US" sz="1400">
                    <a:solidFill>
                      <a:schemeClr val="accent6">
                        <a:lumMod val="75000"/>
                      </a:schemeClr>
                    </a:solidFill>
                  </a:rPr>
                  <a:t>消息处理</a:t>
                </a:r>
              </a:p>
              <a:p>
                <a:pPr algn="ctr"/>
                <a:r>
                  <a:rPr lang="zh-CN" altLang="en-US" sz="1400">
                    <a:solidFill>
                      <a:schemeClr val="accent6">
                        <a:lumMod val="75000"/>
                      </a:schemeClr>
                    </a:solidFill>
                  </a:rPr>
                  <a:t>函数</a:t>
                </a:r>
              </a:p>
            </p:txBody>
          </p:sp>
          <p:sp>
            <p:nvSpPr>
              <p:cNvPr id="33" name="Line 8"/>
              <p:cNvSpPr>
                <a:spLocks noChangeShapeType="1"/>
              </p:cNvSpPr>
              <p:nvPr/>
            </p:nvSpPr>
            <p:spPr bwMode="auto">
              <a:xfrm>
                <a:off x="6120" y="14625"/>
                <a:ext cx="360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 anchorCtr="0"/>
              <a:lstStyle/>
              <a:p>
                <a:endParaRPr lang="zh-CN" altLang="en-US" sz="140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4" name="Text Box 7"/>
              <p:cNvSpPr txBox="1">
                <a:spLocks noChangeArrowheads="1"/>
              </p:cNvSpPr>
              <p:nvPr/>
            </p:nvSpPr>
            <p:spPr bwMode="auto">
              <a:xfrm>
                <a:off x="8280" y="13920"/>
                <a:ext cx="1440" cy="468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anchor="ctr" anchorCtr="0"/>
              <a:lstStyle>
                <a:lvl1pPr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zh-CN" altLang="en-US" sz="1400">
                    <a:solidFill>
                      <a:schemeClr val="accent6">
                        <a:lumMod val="75000"/>
                      </a:schemeClr>
                    </a:solidFill>
                  </a:rPr>
                  <a:t>窗口函数</a:t>
                </a:r>
                <a:r>
                  <a:rPr lang="en-US" altLang="zh-CN" sz="1400">
                    <a:solidFill>
                      <a:schemeClr val="accent6">
                        <a:lumMod val="75000"/>
                      </a:schemeClr>
                    </a:solidFill>
                  </a:rPr>
                  <a:t>1</a:t>
                </a:r>
              </a:p>
            </p:txBody>
          </p:sp>
          <p:sp>
            <p:nvSpPr>
              <p:cNvPr id="35" name="Text Box 6"/>
              <p:cNvSpPr txBox="1">
                <a:spLocks noChangeArrowheads="1"/>
              </p:cNvSpPr>
              <p:nvPr/>
            </p:nvSpPr>
            <p:spPr bwMode="auto">
              <a:xfrm>
                <a:off x="8280" y="14856"/>
                <a:ext cx="1440" cy="468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anchor="ctr" anchorCtr="0"/>
              <a:lstStyle>
                <a:lvl1pPr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zh-CN" altLang="en-US" sz="1400">
                    <a:solidFill>
                      <a:schemeClr val="accent6">
                        <a:lumMod val="75000"/>
                      </a:schemeClr>
                    </a:solidFill>
                  </a:rPr>
                  <a:t>窗口函数</a:t>
                </a:r>
                <a:r>
                  <a:rPr lang="en-US" altLang="zh-CN" sz="1400">
                    <a:solidFill>
                      <a:schemeClr val="accent6">
                        <a:lumMod val="75000"/>
                      </a:schemeClr>
                    </a:solidFill>
                  </a:rPr>
                  <a:t>n</a:t>
                </a:r>
              </a:p>
            </p:txBody>
          </p:sp>
          <p:sp>
            <p:nvSpPr>
              <p:cNvPr id="36" name="Line 5"/>
              <p:cNvSpPr>
                <a:spLocks noChangeShapeType="1"/>
              </p:cNvSpPr>
              <p:nvPr/>
            </p:nvSpPr>
            <p:spPr bwMode="auto">
              <a:xfrm>
                <a:off x="7740" y="14157"/>
                <a:ext cx="540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 anchorCtr="0"/>
              <a:lstStyle/>
              <a:p>
                <a:endParaRPr lang="zh-CN" altLang="en-US" sz="140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7" name="Line 4"/>
              <p:cNvSpPr>
                <a:spLocks noChangeShapeType="1"/>
              </p:cNvSpPr>
              <p:nvPr/>
            </p:nvSpPr>
            <p:spPr bwMode="auto">
              <a:xfrm>
                <a:off x="7740" y="15087"/>
                <a:ext cx="540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 anchorCtr="0"/>
              <a:lstStyle/>
              <a:p>
                <a:endParaRPr lang="zh-CN" altLang="en-US" sz="140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8" name="Line 3"/>
              <p:cNvSpPr>
                <a:spLocks noChangeShapeType="1"/>
              </p:cNvSpPr>
              <p:nvPr/>
            </p:nvSpPr>
            <p:spPr bwMode="auto">
              <a:xfrm>
                <a:off x="9000" y="14499"/>
                <a:ext cx="0" cy="312"/>
              </a:xfrm>
              <a:prstGeom prst="line">
                <a:avLst/>
              </a:prstGeom>
              <a:noFill/>
              <a:ln w="38100" cap="rnd">
                <a:solidFill>
                  <a:srgbClr val="000000"/>
                </a:solidFill>
                <a:prstDash val="sysDot"/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 anchorCtr="0"/>
              <a:lstStyle/>
              <a:p>
                <a:endParaRPr lang="zh-CN" altLang="en-US" sz="140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</p:grpSp>
      </p:grpSp>
      <p:sp>
        <p:nvSpPr>
          <p:cNvPr id="39" name="文本框 38">
            <a:extLst>
              <a:ext uri="{FF2B5EF4-FFF2-40B4-BE49-F238E27FC236}">
                <a16:creationId xmlns:a16="http://schemas.microsoft.com/office/drawing/2014/main" id="{28760985-1414-47EA-828E-347EA27B0DFB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Windows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的主要特点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Rectangle 2"/>
          <p:cNvSpPr>
            <a:spLocks noGrp="1" noRot="1" noChangeArrowheads="1"/>
          </p:cNvSpPr>
          <p:nvPr>
            <p:ph type="title" idx="4294967295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zh-CN" altLang="en-US" dirty="0"/>
              <a:t>资源共享与数据交换</a:t>
            </a:r>
          </a:p>
        </p:txBody>
      </p:sp>
      <p:sp>
        <p:nvSpPr>
          <p:cNvPr id="2" name="内容占位符 1"/>
          <p:cNvSpPr>
            <a:spLocks noGrp="1"/>
          </p:cNvSpPr>
          <p:nvPr>
            <p:ph idx="9"/>
          </p:nvPr>
        </p:nvSpPr>
        <p:spPr/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Ø"/>
              <a:defRPr/>
            </a:pPr>
            <a:r>
              <a:rPr lang="en-US" altLang="zh-CN" sz="18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  </a:t>
            </a:r>
            <a:r>
              <a:rPr lang="zh-CN" altLang="zh-CN" sz="18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面向对象</a:t>
            </a:r>
            <a:endParaRPr lang="en-US" altLang="zh-CN" sz="1800" b="1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ea typeface="楷体_GB2312" pitchFamily="49" charset="-122"/>
            </a:endParaRPr>
          </a:p>
          <a:p>
            <a:pPr>
              <a:buFont typeface="Wingdings" panose="05000000000000000000" pitchFamily="2" charset="2"/>
              <a:buChar char="Ø"/>
              <a:defRPr/>
            </a:pPr>
            <a:r>
              <a:rPr lang="zh-CN" altLang="en-US" sz="18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  消息</a:t>
            </a:r>
            <a:r>
              <a:rPr lang="en-US" altLang="zh-CN" sz="18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/</a:t>
            </a:r>
            <a:r>
              <a:rPr lang="zh-CN" altLang="en-US" sz="18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事件驱动</a:t>
            </a:r>
            <a:endParaRPr lang="en-US" altLang="zh-CN" sz="1800" b="1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ea typeface="楷体_GB2312" pitchFamily="49" charset="-122"/>
            </a:endParaRPr>
          </a:p>
          <a:p>
            <a:pPr>
              <a:buFont typeface="Wingdings" panose="05000000000000000000" pitchFamily="2" charset="2"/>
              <a:buChar char="Ø"/>
              <a:defRPr/>
            </a:pPr>
            <a:r>
              <a:rPr lang="en-US" altLang="zh-CN" sz="18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  </a:t>
            </a:r>
            <a:r>
              <a:rPr lang="zh-CN" altLang="zh-CN" sz="18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资源共享与数据交换</a:t>
            </a:r>
            <a:endParaRPr lang="en-US" altLang="zh-CN" sz="1800" b="1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ea typeface="楷体_GB2312" pitchFamily="49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909051" y="2408879"/>
            <a:ext cx="4572000" cy="1163139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/>
            <a:r>
              <a:rPr lang="zh-CN" altLang="en-US" sz="28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抢先式多任务操作系统</a:t>
            </a:r>
            <a:endParaRPr lang="en-US" altLang="zh-CN" sz="28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28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应用程序之间共享系统资源</a:t>
            </a:r>
          </a:p>
        </p:txBody>
      </p:sp>
      <p:sp>
        <p:nvSpPr>
          <p:cNvPr id="5" name="矩形 4"/>
          <p:cNvSpPr/>
          <p:nvPr/>
        </p:nvSpPr>
        <p:spPr>
          <a:xfrm>
            <a:off x="5087888" y="3751292"/>
            <a:ext cx="4572000" cy="1261884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/>
            <a:r>
              <a:rPr lang="en-US" altLang="zh-CN" sz="2000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Windows </a:t>
            </a:r>
            <a:r>
              <a:rPr lang="zh-CN" altLang="en-US" sz="2000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编程时，必须时刻记住尽早释放不再使用的系统资源</a:t>
            </a:r>
            <a:endParaRPr lang="en-US" altLang="zh-CN" sz="2000" dirty="0">
              <a:solidFill>
                <a:schemeClr val="accent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2000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避免系统资源耗尽而造成效率急剧降低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E541EDE-F0DF-4383-AF32-6232CED89A5B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Windows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的主要特点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0F9D1453-0D06-43EB-A8D5-0CA60CE1EDAC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zh-CN" altLang="en-US" dirty="0"/>
              <a:t>设备无关的</a:t>
            </a:r>
            <a:r>
              <a:rPr lang="en-US" altLang="zh-CN" dirty="0"/>
              <a:t>GDI</a:t>
            </a:r>
            <a:endParaRPr lang="zh-CN" altLang="en-US" dirty="0"/>
          </a:p>
        </p:txBody>
      </p:sp>
      <p:sp>
        <p:nvSpPr>
          <p:cNvPr id="2" name="内容占位符 1"/>
          <p:cNvSpPr>
            <a:spLocks noGrp="1"/>
          </p:cNvSpPr>
          <p:nvPr>
            <p:ph idx="9"/>
          </p:nvPr>
        </p:nvSpPr>
        <p:spPr/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Ø"/>
              <a:defRPr/>
            </a:pPr>
            <a:r>
              <a:rPr lang="en-US" altLang="zh-CN" sz="18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  </a:t>
            </a:r>
            <a:r>
              <a:rPr lang="zh-CN" altLang="zh-CN" sz="18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面向对象</a:t>
            </a:r>
            <a:endParaRPr lang="en-US" altLang="zh-CN" sz="1800" b="1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ea typeface="楷体_GB2312" pitchFamily="49" charset="-122"/>
            </a:endParaRPr>
          </a:p>
          <a:p>
            <a:pPr>
              <a:buFont typeface="Wingdings" panose="05000000000000000000" pitchFamily="2" charset="2"/>
              <a:buChar char="Ø"/>
              <a:defRPr/>
            </a:pPr>
            <a:r>
              <a:rPr lang="zh-CN" altLang="en-US" sz="18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  消息</a:t>
            </a:r>
            <a:r>
              <a:rPr lang="en-US" altLang="zh-CN" sz="18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/</a:t>
            </a:r>
            <a:r>
              <a:rPr lang="zh-CN" altLang="en-US" sz="18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事件驱动</a:t>
            </a:r>
            <a:endParaRPr lang="en-US" altLang="zh-CN" sz="1800" b="1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ea typeface="楷体_GB2312" pitchFamily="49" charset="-122"/>
            </a:endParaRPr>
          </a:p>
          <a:p>
            <a:pPr>
              <a:buFont typeface="Wingdings" panose="05000000000000000000" pitchFamily="2" charset="2"/>
              <a:buChar char="Ø"/>
              <a:defRPr/>
            </a:pPr>
            <a:r>
              <a:rPr lang="en-US" altLang="zh-CN" sz="18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  </a:t>
            </a:r>
            <a:r>
              <a:rPr lang="zh-CN" altLang="zh-CN" sz="18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资源共享与数据交换</a:t>
            </a:r>
            <a:endParaRPr lang="en-US" altLang="zh-CN" sz="1800" b="1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ea typeface="楷体_GB2312" pitchFamily="49" charset="-122"/>
            </a:endParaRPr>
          </a:p>
          <a:p>
            <a:pPr>
              <a:buFont typeface="Wingdings" panose="05000000000000000000" pitchFamily="2" charset="2"/>
              <a:buChar char="Ø"/>
              <a:defRPr/>
            </a:pPr>
            <a:r>
              <a:rPr lang="zh-CN" altLang="en-US" sz="18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  设备无关的</a:t>
            </a:r>
            <a:r>
              <a:rPr lang="en-US" altLang="zh-CN" sz="18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GDI</a:t>
            </a:r>
          </a:p>
        </p:txBody>
      </p:sp>
      <p:sp>
        <p:nvSpPr>
          <p:cNvPr id="7" name="矩形 6"/>
          <p:cNvSpPr/>
          <p:nvPr/>
        </p:nvSpPr>
        <p:spPr>
          <a:xfrm>
            <a:off x="3215680" y="3212976"/>
            <a:ext cx="5688632" cy="1458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altLang="zh-CN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Windows</a:t>
            </a:r>
            <a:r>
              <a:rPr lang="zh-CN" altLang="en-US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提供了与设备无关的</a:t>
            </a:r>
            <a:r>
              <a:rPr lang="en-US" altLang="zh-CN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GDI</a:t>
            </a:r>
            <a:r>
              <a:rPr lang="zh-CN" altLang="en-US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400" b="0" dirty="0">
              <a:solidFill>
                <a:schemeClr val="bg2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应用程序可以通过调用</a:t>
            </a:r>
            <a:r>
              <a:rPr lang="en-US" altLang="zh-CN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GDI</a:t>
            </a:r>
            <a:r>
              <a:rPr lang="zh-CN" altLang="en-US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函数，在不同显卡、打印机和显示器上输出图形或文本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61FFBB0-4E73-439E-974F-5DCC16B3F3E7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Windows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的主要特点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2094561017"/>
              </p:ext>
            </p:extLst>
          </p:nvPr>
        </p:nvGraphicFramePr>
        <p:xfrm>
          <a:off x="695400" y="1415390"/>
          <a:ext cx="10585176" cy="5229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标题 4"/>
          <p:cNvSpPr>
            <a:spLocks noGrp="1"/>
          </p:cNvSpPr>
          <p:nvPr>
            <p:ph type="ctrTitle"/>
          </p:nvPr>
        </p:nvSpPr>
        <p:spPr>
          <a:xfrm>
            <a:off x="0" y="174928"/>
            <a:ext cx="3517258" cy="1027366"/>
          </a:xfrm>
        </p:spPr>
        <p:txBody>
          <a:bodyPr>
            <a:normAutofit/>
          </a:bodyPr>
          <a:lstStyle/>
          <a:p>
            <a:pPr lvl="0"/>
            <a:r>
              <a:rPr lang="en-US" altLang="zh-CN" dirty="0"/>
              <a:t>outlines</a:t>
            </a:r>
            <a:endParaRPr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8697214-5DFE-4C80-BECB-8087C622BF6F}"/>
              </a:ext>
            </a:extLst>
          </p:cNvPr>
          <p:cNvSpPr/>
          <p:nvPr/>
        </p:nvSpPr>
        <p:spPr>
          <a:xfrm>
            <a:off x="8675701" y="4756373"/>
            <a:ext cx="1765173" cy="904875"/>
          </a:xfrm>
          <a:prstGeom prst="rect">
            <a:avLst/>
          </a:prstGeom>
        </p:spPr>
        <p:txBody>
          <a:bodyPr wrap="none" fromWordArt="1">
            <a:prstTxWarp prst="textCascadeUp">
              <a:avLst>
                <a:gd name="adj" fmla="val 44444"/>
              </a:avLst>
            </a:prstTxWarp>
            <a:normAutofit/>
            <a:scene3d>
              <a:camera prst="legacyPerspectiveFront">
                <a:rot lat="20520000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1" i="0" u="none" strike="noStrike" kern="1200" cap="none" spc="0" normalizeH="0" baseline="0" noProof="0" dirty="0">
                <a:ln>
                  <a:noFill/>
                </a:ln>
                <a:gradFill rotWithShape="0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华文行楷" charset="0"/>
                <a:ea typeface="华文行楷" charset="0"/>
                <a:cs typeface="+mn-cs"/>
              </a:rPr>
              <a:t>new tech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gradFill rotWithShape="0">
                <a:gsLst>
                  <a:gs pos="0">
                    <a:srgbClr val="FFE701"/>
                  </a:gs>
                  <a:gs pos="100000">
                    <a:srgbClr val="FE3E02"/>
                  </a:gs>
                </a:gsLst>
                <a:lin ang="5400000" scaled="1"/>
                <a:tileRect/>
              </a:gradFill>
              <a:effectLst/>
              <a:uLnTx/>
              <a:uFillTx/>
              <a:latin typeface="华文行楷" charset="0"/>
              <a:ea typeface="华文行楷" charset="0"/>
              <a:cs typeface="+mn-cs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80EC7F3-B005-4C1A-B7CE-F0B62F6891CA}"/>
              </a:ext>
            </a:extLst>
          </p:cNvPr>
          <p:cNvSpPr/>
          <p:nvPr/>
        </p:nvSpPr>
        <p:spPr>
          <a:xfrm>
            <a:off x="9203714" y="5692477"/>
            <a:ext cx="1123950" cy="904875"/>
          </a:xfrm>
          <a:prstGeom prst="rect">
            <a:avLst/>
          </a:prstGeom>
        </p:spPr>
        <p:txBody>
          <a:bodyPr wrap="none" fromWordArt="1">
            <a:prstTxWarp prst="textCascadeUp">
              <a:avLst>
                <a:gd name="adj" fmla="val 44444"/>
              </a:avLst>
            </a:prstTxWarp>
            <a:normAutofit/>
            <a:scene3d>
              <a:camera prst="legacyPerspectiveFront">
                <a:rot lat="20520000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1" i="0" u="none" strike="noStrike" kern="1200" cap="none" spc="0" normalizeH="0" baseline="0" noProof="0" dirty="0">
                <a:ln>
                  <a:noFill/>
                </a:ln>
                <a:gradFill rotWithShape="0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华文行楷" charset="0"/>
                <a:ea typeface="华文行楷" charset="0"/>
                <a:cs typeface="+mn-cs"/>
              </a:rPr>
              <a:t>future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gradFill rotWithShape="0">
                <a:gsLst>
                  <a:gs pos="0">
                    <a:srgbClr val="FFE701"/>
                  </a:gs>
                  <a:gs pos="100000">
                    <a:srgbClr val="FE3E02"/>
                  </a:gs>
                </a:gsLst>
                <a:lin ang="5400000" scaled="1"/>
                <a:tileRect/>
              </a:gradFill>
              <a:effectLst/>
              <a:uLnTx/>
              <a:uFillTx/>
              <a:latin typeface="华文行楷" charset="0"/>
              <a:ea typeface="华文行楷" charset="0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EC12B0A-459A-40A0-8395-BD6751EF91B6}"/>
              </a:ext>
            </a:extLst>
          </p:cNvPr>
          <p:cNvSpPr/>
          <p:nvPr/>
        </p:nvSpPr>
        <p:spPr>
          <a:xfrm>
            <a:off x="10464015" y="5949280"/>
            <a:ext cx="1727985" cy="7289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考试复习请以课本为线索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!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03105D7-F409-41B2-8B79-373EFA571C9D}"/>
              </a:ext>
            </a:extLst>
          </p:cNvPr>
          <p:cNvSpPr/>
          <p:nvPr/>
        </p:nvSpPr>
        <p:spPr>
          <a:xfrm>
            <a:off x="8219259" y="3717032"/>
            <a:ext cx="1765173" cy="832867"/>
          </a:xfrm>
          <a:prstGeom prst="rect">
            <a:avLst/>
          </a:prstGeom>
        </p:spPr>
        <p:txBody>
          <a:bodyPr wrap="none" fromWordArt="1">
            <a:prstTxWarp prst="textCascadeUp">
              <a:avLst>
                <a:gd name="adj" fmla="val 44444"/>
              </a:avLst>
            </a:prstTxWarp>
            <a:normAutofit lnSpcReduction="10000"/>
            <a:scene3d>
              <a:camera prst="legacyPerspectiveFront">
                <a:rot lat="20520000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1" i="0" u="none" strike="noStrike" kern="1200" cap="none" spc="0" normalizeH="0" baseline="0" noProof="0" dirty="0">
                <a:ln>
                  <a:noFill/>
                </a:ln>
                <a:gradFill rotWithShape="0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华文行楷" charset="0"/>
                <a:ea typeface="华文行楷" charset="0"/>
                <a:cs typeface="+mn-cs"/>
              </a:rPr>
              <a:t>classic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gradFill rotWithShape="0">
                <a:gsLst>
                  <a:gs pos="0">
                    <a:srgbClr val="FFE701"/>
                  </a:gs>
                  <a:gs pos="100000">
                    <a:srgbClr val="FE3E02"/>
                  </a:gs>
                </a:gsLst>
                <a:lin ang="5400000" scaled="1"/>
                <a:tileRect/>
              </a:gradFill>
              <a:effectLst/>
              <a:uLnTx/>
              <a:uFillTx/>
              <a:latin typeface="华文行楷" charset="0"/>
              <a:ea typeface="华文行楷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25532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219CCE0-C812-4F72-9D26-A675BD4385C9}"/>
              </a:ext>
            </a:extLst>
          </p:cNvPr>
          <p:cNvSpPr/>
          <p:nvPr/>
        </p:nvSpPr>
        <p:spPr>
          <a:xfrm>
            <a:off x="0" y="0"/>
            <a:ext cx="3287687" cy="4320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0" tIns="0" rIns="0" bIns="0" numCol="1" rtlCol="0" anchor="ctr" anchorCtr="0" compatLnSpc="1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标题 5">
            <a:extLst>
              <a:ext uri="{FF2B5EF4-FFF2-40B4-BE49-F238E27FC236}">
                <a16:creationId xmlns:a16="http://schemas.microsoft.com/office/drawing/2014/main" id="{2E7A6288-F172-427D-B418-B758D2CE550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365128"/>
            <a:ext cx="10515600" cy="1325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rgbClr val="002060"/>
                </a:solidFill>
              </a:rPr>
              <a:t>1.2 Windows Programming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364A39E-BA1E-46F4-8F71-455307B1EA52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6847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46" name="圆角矩形 185345"/>
          <p:cNvSpPr/>
          <p:nvPr/>
        </p:nvSpPr>
        <p:spPr>
          <a:xfrm>
            <a:off x="2927350" y="1054101"/>
            <a:ext cx="6083300" cy="1008063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chemeClr val="accent1"/>
              </a:gs>
              <a:gs pos="50000">
                <a:schemeClr val="accent1">
                  <a:gamma/>
                  <a:tint val="24314"/>
                  <a:invGamma/>
                </a:schemeClr>
              </a:gs>
              <a:gs pos="100000">
                <a:schemeClr val="accent1"/>
              </a:gs>
            </a:gsLst>
            <a:lin ang="0" scaled="1"/>
            <a:tileRect/>
          </a:gradFill>
          <a:ln w="19050">
            <a:noFill/>
          </a:ln>
        </p:spPr>
        <p:txBody>
          <a:bodyPr wrap="none" anchor="ctr"/>
          <a:lstStyle/>
          <a:p>
            <a:pPr algn="l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800" dirty="0">
                <a:solidFill>
                  <a:schemeClr val="accent2">
                    <a:lumMod val="50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             WINDOWS </a:t>
            </a:r>
            <a:r>
              <a:rPr lang="zh-CN" altLang="en-US" sz="2800" dirty="0">
                <a:solidFill>
                  <a:schemeClr val="accent2">
                    <a:lumMod val="50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编程技术要点</a:t>
            </a:r>
          </a:p>
        </p:txBody>
      </p:sp>
      <p:sp>
        <p:nvSpPr>
          <p:cNvPr id="185347" name="圆角矩形 185346"/>
          <p:cNvSpPr/>
          <p:nvPr/>
        </p:nvSpPr>
        <p:spPr>
          <a:xfrm>
            <a:off x="3286820" y="5375276"/>
            <a:ext cx="6553596" cy="1008063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chemeClr val="bg2"/>
              </a:gs>
              <a:gs pos="50000">
                <a:schemeClr val="accent2">
                  <a:gamma/>
                  <a:tint val="24314"/>
                  <a:invGamma/>
                </a:schemeClr>
              </a:gs>
              <a:gs pos="100000">
                <a:schemeClr val="accent2"/>
              </a:gs>
            </a:gsLst>
            <a:lin ang="0" scaled="1"/>
            <a:tileRect/>
          </a:gradFill>
          <a:ln w="19050">
            <a:noFill/>
          </a:ln>
        </p:spPr>
        <p:txBody>
          <a:bodyPr wrap="none" anchor="ctr"/>
          <a:lstStyle/>
          <a:p>
            <a:pPr algn="l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400" dirty="0">
                <a:solidFill>
                  <a:schemeClr val="accent6">
                    <a:lumMod val="7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           </a:t>
            </a:r>
            <a:r>
              <a:rPr lang="en-US" altLang="zh-CN" sz="2400" dirty="0" err="1">
                <a:solidFill>
                  <a:schemeClr val="accent6">
                    <a:lumMod val="7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AppSDK</a:t>
            </a:r>
            <a:r>
              <a:rPr lang="zh-CN" altLang="en-US" sz="2400" dirty="0">
                <a:solidFill>
                  <a:schemeClr val="accent6">
                    <a:lumMod val="7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、</a:t>
            </a:r>
            <a:r>
              <a:rPr lang="en-US" altLang="zh-CN" sz="2400" dirty="0">
                <a:solidFill>
                  <a:schemeClr val="accent6">
                    <a:lumMod val="7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PWA</a:t>
            </a:r>
            <a:r>
              <a:rPr lang="zh-CN" altLang="en-US" sz="2400" dirty="0">
                <a:solidFill>
                  <a:schemeClr val="accent6">
                    <a:lumMod val="7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、</a:t>
            </a:r>
            <a:r>
              <a:rPr lang="en-US" altLang="zh-CN" sz="2400" dirty="0">
                <a:solidFill>
                  <a:schemeClr val="accent6">
                    <a:lumMod val="7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PYTHON</a:t>
            </a:r>
            <a:r>
              <a:rPr lang="zh-CN" altLang="en-US" sz="2400" dirty="0">
                <a:solidFill>
                  <a:schemeClr val="accent6">
                    <a:lumMod val="7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、</a:t>
            </a:r>
            <a:r>
              <a:rPr lang="en-US" altLang="zh-CN" sz="2400" dirty="0">
                <a:solidFill>
                  <a:schemeClr val="accent6">
                    <a:lumMod val="7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MFC……</a:t>
            </a:r>
            <a:endParaRPr lang="zh-CN" altLang="en-US" sz="2400" dirty="0">
              <a:solidFill>
                <a:schemeClr val="accent6">
                  <a:lumMod val="75000"/>
                </a:schemeClr>
              </a:solidFill>
              <a:latin typeface="微软雅黑 Light" panose="020B0502040204020203" charset="-122"/>
              <a:ea typeface="微软雅黑 Light" panose="020B0502040204020203" charset="-122"/>
              <a:cs typeface="微软雅黑 Light" panose="020B0502040204020203" charset="-122"/>
            </a:endParaRPr>
          </a:p>
        </p:txBody>
      </p:sp>
      <p:sp>
        <p:nvSpPr>
          <p:cNvPr id="185348" name="圆角矩形 185347"/>
          <p:cNvSpPr/>
          <p:nvPr/>
        </p:nvSpPr>
        <p:spPr>
          <a:xfrm>
            <a:off x="4151312" y="2493963"/>
            <a:ext cx="6337301" cy="1008062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chemeClr val="accent3"/>
              </a:gs>
              <a:gs pos="50000">
                <a:schemeClr val="hlink">
                  <a:gamma/>
                  <a:tint val="24314"/>
                  <a:invGamma/>
                </a:schemeClr>
              </a:gs>
              <a:gs pos="100000">
                <a:schemeClr val="hlink"/>
              </a:gs>
            </a:gsLst>
            <a:lin ang="0" scaled="1"/>
            <a:tileRect/>
          </a:gradFill>
          <a:ln w="19050">
            <a:noFill/>
          </a:ln>
        </p:spPr>
        <p:txBody>
          <a:bodyPr anchor="ctr"/>
          <a:lstStyle/>
          <a:p>
            <a:pPr algn="l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r>
              <a:rPr lang="en-US" altLang="zh-CN" sz="2400" dirty="0">
                <a:solidFill>
                  <a:schemeClr val="accent2">
                    <a:lumMod val="50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cs typeface="Arial" panose="020B0604020202020204" pitchFamily="34" charset="0"/>
              </a:rPr>
              <a:t>               Visual Studio Community / Code</a:t>
            </a:r>
          </a:p>
        </p:txBody>
      </p:sp>
      <p:sp>
        <p:nvSpPr>
          <p:cNvPr id="185349" name="圆角矩形 185348"/>
          <p:cNvSpPr/>
          <p:nvPr/>
        </p:nvSpPr>
        <p:spPr>
          <a:xfrm>
            <a:off x="4405312" y="4006851"/>
            <a:ext cx="6155183" cy="1008063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chemeClr val="accent5"/>
              </a:gs>
              <a:gs pos="50000">
                <a:schemeClr val="folHlink">
                  <a:gamma/>
                  <a:tint val="24314"/>
                  <a:invGamma/>
                </a:schemeClr>
              </a:gs>
              <a:gs pos="100000">
                <a:schemeClr val="folHlink"/>
              </a:gs>
            </a:gsLst>
            <a:lin ang="0" scaled="1"/>
            <a:tileRect/>
          </a:gradFill>
          <a:ln w="19050">
            <a:noFill/>
          </a:ln>
        </p:spPr>
        <p:txBody>
          <a:bodyPr wrap="none" anchor="ctr"/>
          <a:lstStyle/>
          <a:p>
            <a:pPr algn="l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800" dirty="0">
                <a:solidFill>
                  <a:schemeClr val="accent2">
                    <a:lumMod val="50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            </a:t>
            </a:r>
            <a:r>
              <a:rPr lang="en-US" altLang="zh-CN" sz="2800" dirty="0">
                <a:solidFill>
                  <a:schemeClr val="accent6">
                    <a:lumMod val="7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WPF</a:t>
            </a:r>
            <a:r>
              <a:rPr lang="zh-CN" altLang="en-US" sz="2800" dirty="0">
                <a:solidFill>
                  <a:schemeClr val="accent2">
                    <a:lumMod val="50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、</a:t>
            </a:r>
            <a:r>
              <a:rPr lang="en-US" altLang="zh-CN" sz="2800" dirty="0">
                <a:solidFill>
                  <a:schemeClr val="accent2">
                    <a:lumMod val="50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XAML</a:t>
            </a:r>
            <a:r>
              <a:rPr lang="zh-CN" altLang="en-US" sz="2800" dirty="0">
                <a:solidFill>
                  <a:schemeClr val="accent6">
                    <a:lumMod val="7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、</a:t>
            </a:r>
            <a:r>
              <a:rPr lang="en-US" altLang="zh-CN" sz="2800" dirty="0" err="1">
                <a:solidFill>
                  <a:schemeClr val="accent2">
                    <a:lumMod val="50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winUI</a:t>
            </a:r>
            <a:r>
              <a:rPr lang="zh-CN" altLang="en-US" sz="2800" dirty="0">
                <a:solidFill>
                  <a:schemeClr val="accent2">
                    <a:lumMod val="50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、</a:t>
            </a:r>
            <a:r>
              <a:rPr lang="en-US" altLang="zh-CN" sz="2800" dirty="0" err="1">
                <a:solidFill>
                  <a:schemeClr val="accent2">
                    <a:lumMod val="50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winRT</a:t>
            </a:r>
            <a:endParaRPr lang="zh-CN" altLang="en-US" sz="2800" dirty="0">
              <a:solidFill>
                <a:schemeClr val="accent2">
                  <a:lumMod val="50000"/>
                </a:schemeClr>
              </a:solidFill>
              <a:latin typeface="微软雅黑 Light" panose="020B0502040204020203" charset="-122"/>
              <a:ea typeface="微软雅黑 Light" panose="020B0502040204020203" charset="-122"/>
              <a:cs typeface="微软雅黑 Light" panose="020B0502040204020203" charset="-122"/>
            </a:endParaRPr>
          </a:p>
        </p:txBody>
      </p:sp>
      <p:sp>
        <p:nvSpPr>
          <p:cNvPr id="185350" name="矩形 185349"/>
          <p:cNvSpPr/>
          <p:nvPr/>
        </p:nvSpPr>
        <p:spPr>
          <a:xfrm>
            <a:off x="4601927" y="-25398"/>
            <a:ext cx="3923382" cy="792163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>
            <a:lvl1pPr marL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3600" b="1" u="none" kern="1200" baseline="0">
                <a:solidFill>
                  <a:srgbClr val="0000FF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</a:lstStyle>
          <a:p>
            <a:pPr marL="571500" indent="-571500">
              <a:buClr>
                <a:srgbClr val="FF0066"/>
              </a:buClr>
              <a:buFont typeface="Wingdings" panose="05000000000000000000" pitchFamily="2" charset="2"/>
              <a:buChar char="p"/>
            </a:pPr>
            <a:r>
              <a:rPr lang="en-US" altLang="zh-CN" sz="4000" dirty="0">
                <a:solidFill>
                  <a:srgbClr val="003366"/>
                </a:solidFill>
                <a:ea typeface="黑体" panose="02010609060101010101" pitchFamily="2" charset="-122"/>
              </a:rPr>
              <a:t> </a:t>
            </a:r>
            <a:r>
              <a:rPr lang="zh-CN" altLang="en-US" sz="4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本章要求</a:t>
            </a:r>
          </a:p>
        </p:txBody>
      </p:sp>
      <p:grpSp>
        <p:nvGrpSpPr>
          <p:cNvPr id="185351" name="组合 185350"/>
          <p:cNvGrpSpPr/>
          <p:nvPr/>
        </p:nvGrpSpPr>
        <p:grpSpPr>
          <a:xfrm>
            <a:off x="4152900" y="2133600"/>
            <a:ext cx="1512888" cy="1511300"/>
            <a:chOff x="657" y="800"/>
            <a:chExt cx="953" cy="952"/>
          </a:xfrm>
        </p:grpSpPr>
        <p:grpSp>
          <p:nvGrpSpPr>
            <p:cNvPr id="185352" name="组合 185351"/>
            <p:cNvGrpSpPr/>
            <p:nvPr/>
          </p:nvGrpSpPr>
          <p:grpSpPr>
            <a:xfrm>
              <a:off x="657" y="800"/>
              <a:ext cx="953" cy="952"/>
              <a:chOff x="2200" y="1570"/>
              <a:chExt cx="1496" cy="1496"/>
            </a:xfrm>
          </p:grpSpPr>
          <p:sp>
            <p:nvSpPr>
              <p:cNvPr id="185353" name="椭圆 185352"/>
              <p:cNvSpPr/>
              <p:nvPr/>
            </p:nvSpPr>
            <p:spPr>
              <a:xfrm>
                <a:off x="2200" y="1570"/>
                <a:ext cx="1496" cy="1496"/>
              </a:xfrm>
              <a:prstGeom prst="ellipse">
                <a:avLst/>
              </a:prstGeom>
              <a:gradFill rotWithShape="1">
                <a:gsLst>
                  <a:gs pos="0">
                    <a:schemeClr val="hlink">
                      <a:gamma/>
                      <a:tint val="0"/>
                      <a:invGamma/>
                    </a:schemeClr>
                  </a:gs>
                  <a:gs pos="50000">
                    <a:schemeClr val="hlink"/>
                  </a:gs>
                  <a:gs pos="100000">
                    <a:schemeClr val="hlink">
                      <a:gamma/>
                      <a:tint val="0"/>
                      <a:invGamma/>
                    </a:schemeClr>
                  </a:gs>
                </a:gsLst>
                <a:lin ang="2700000" scaled="1"/>
                <a:tileRect/>
              </a:gradFill>
              <a:ln w="381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54" name="椭圆 185353"/>
              <p:cNvSpPr/>
              <p:nvPr/>
            </p:nvSpPr>
            <p:spPr>
              <a:xfrm>
                <a:off x="2200" y="1570"/>
                <a:ext cx="1496" cy="1496"/>
              </a:xfrm>
              <a:prstGeom prst="ellipse">
                <a:avLst/>
              </a:prstGeom>
              <a:gradFill rotWithShape="1">
                <a:gsLst>
                  <a:gs pos="0">
                    <a:schemeClr val="hlink">
                      <a:gamma/>
                      <a:tint val="69804"/>
                      <a:invGamma/>
                    </a:schemeClr>
                  </a:gs>
                  <a:gs pos="100000">
                    <a:schemeClr val="hlink"/>
                  </a:gs>
                </a:gsLst>
                <a:lin ang="2700000" scaled="1"/>
                <a:tileRect/>
              </a:gradFill>
              <a:ln w="381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55" name="椭圆 185354"/>
              <p:cNvSpPr/>
              <p:nvPr/>
            </p:nvSpPr>
            <p:spPr>
              <a:xfrm>
                <a:off x="2298" y="1668"/>
                <a:ext cx="1300" cy="1300"/>
              </a:xfrm>
              <a:prstGeom prst="ellipse">
                <a:avLst/>
              </a:prstGeom>
              <a:gradFill rotWithShape="1">
                <a:gsLst>
                  <a:gs pos="0">
                    <a:schemeClr val="hlink">
                      <a:gamma/>
                      <a:shade val="54118"/>
                      <a:invGamma/>
                    </a:schemeClr>
                  </a:gs>
                  <a:gs pos="50000">
                    <a:schemeClr val="hlink"/>
                  </a:gs>
                  <a:gs pos="100000">
                    <a:schemeClr val="hlink">
                      <a:gamma/>
                      <a:shade val="54118"/>
                      <a:invGamma/>
                    </a:schemeClr>
                  </a:gs>
                </a:gsLst>
                <a:lin ang="18900000" scaled="1"/>
                <a:tileRect/>
              </a:gradFill>
              <a:ln w="381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56" name="椭圆 185355"/>
              <p:cNvSpPr/>
              <p:nvPr/>
            </p:nvSpPr>
            <p:spPr>
              <a:xfrm>
                <a:off x="2298" y="1668"/>
                <a:ext cx="1300" cy="1300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chemeClr val="hlink">
                      <a:gamma/>
                      <a:shade val="48627"/>
                      <a:invGamma/>
                    </a:schemeClr>
                  </a:gs>
                </a:gsLst>
                <a:lin ang="2700000" scaled="1"/>
                <a:tileRect/>
              </a:gradFill>
              <a:ln w="381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57" name="椭圆 185356"/>
              <p:cNvSpPr/>
              <p:nvPr/>
            </p:nvSpPr>
            <p:spPr>
              <a:xfrm>
                <a:off x="2363" y="1733"/>
                <a:ext cx="1170" cy="1170"/>
              </a:xfrm>
              <a:prstGeom prst="ellipse">
                <a:avLst/>
              </a:prstGeom>
              <a:gradFill rotWithShape="1">
                <a:gsLst>
                  <a:gs pos="0">
                    <a:schemeClr val="hlink">
                      <a:gamma/>
                      <a:shade val="46275"/>
                      <a:invGamma/>
                    </a:schemeClr>
                  </a:gs>
                  <a:gs pos="100000">
                    <a:schemeClr val="hlink"/>
                  </a:gs>
                </a:gsLst>
                <a:lin ang="5400000" scaled="1"/>
                <a:tileRect/>
              </a:gradFill>
              <a:ln w="381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85358" name="矩形 185357"/>
            <p:cNvSpPr/>
            <p:nvPr/>
          </p:nvSpPr>
          <p:spPr>
            <a:xfrm>
              <a:off x="901" y="1111"/>
              <a:ext cx="450" cy="327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lIns="0" rIns="0" anchor="t">
              <a:spAutoFit/>
            </a:bodyPr>
            <a:lstStyle/>
            <a:p>
              <a:pPr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800" dirty="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2" charset="-122"/>
                </a:rPr>
                <a:t>掌握</a:t>
              </a:r>
            </a:p>
          </p:txBody>
        </p:sp>
      </p:grpSp>
      <p:grpSp>
        <p:nvGrpSpPr>
          <p:cNvPr id="185359" name="组合 185358"/>
          <p:cNvGrpSpPr/>
          <p:nvPr/>
        </p:nvGrpSpPr>
        <p:grpSpPr>
          <a:xfrm>
            <a:off x="4260850" y="3717925"/>
            <a:ext cx="1512888" cy="1511300"/>
            <a:chOff x="975" y="2298"/>
            <a:chExt cx="953" cy="952"/>
          </a:xfrm>
        </p:grpSpPr>
        <p:grpSp>
          <p:nvGrpSpPr>
            <p:cNvPr id="185360" name="组合 185359"/>
            <p:cNvGrpSpPr/>
            <p:nvPr/>
          </p:nvGrpSpPr>
          <p:grpSpPr>
            <a:xfrm>
              <a:off x="975" y="2298"/>
              <a:ext cx="953" cy="952"/>
              <a:chOff x="2200" y="1570"/>
              <a:chExt cx="1496" cy="1496"/>
            </a:xfrm>
          </p:grpSpPr>
          <p:sp>
            <p:nvSpPr>
              <p:cNvPr id="185361" name="椭圆 185360"/>
              <p:cNvSpPr/>
              <p:nvPr/>
            </p:nvSpPr>
            <p:spPr>
              <a:xfrm>
                <a:off x="2200" y="1570"/>
                <a:ext cx="1496" cy="1496"/>
              </a:xfrm>
              <a:prstGeom prst="ellipse">
                <a:avLst/>
              </a:prstGeom>
              <a:gradFill rotWithShape="1">
                <a:gsLst>
                  <a:gs pos="0">
                    <a:schemeClr val="folHlink">
                      <a:gamma/>
                      <a:tint val="0"/>
                      <a:invGamma/>
                    </a:schemeClr>
                  </a:gs>
                  <a:gs pos="50000">
                    <a:schemeClr val="folHlink"/>
                  </a:gs>
                  <a:gs pos="100000">
                    <a:schemeClr val="folHlink">
                      <a:gamma/>
                      <a:tint val="0"/>
                      <a:invGamma/>
                    </a:schemeClr>
                  </a:gs>
                </a:gsLst>
                <a:lin ang="2700000" scaled="1"/>
                <a:tileRect/>
              </a:gradFill>
              <a:ln w="381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62" name="椭圆 185361"/>
              <p:cNvSpPr/>
              <p:nvPr/>
            </p:nvSpPr>
            <p:spPr>
              <a:xfrm>
                <a:off x="2200" y="1570"/>
                <a:ext cx="1496" cy="1496"/>
              </a:xfrm>
              <a:prstGeom prst="ellipse">
                <a:avLst/>
              </a:prstGeom>
              <a:gradFill rotWithShape="1">
                <a:gsLst>
                  <a:gs pos="0">
                    <a:schemeClr val="folHlink">
                      <a:gamma/>
                      <a:tint val="66667"/>
                      <a:invGamma/>
                    </a:schemeClr>
                  </a:gs>
                  <a:gs pos="100000">
                    <a:schemeClr val="folHlink"/>
                  </a:gs>
                </a:gsLst>
                <a:lin ang="2700000" scaled="1"/>
                <a:tileRect/>
              </a:gradFill>
              <a:ln w="381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63" name="椭圆 185362"/>
              <p:cNvSpPr/>
              <p:nvPr/>
            </p:nvSpPr>
            <p:spPr>
              <a:xfrm>
                <a:off x="2298" y="1668"/>
                <a:ext cx="1300" cy="1300"/>
              </a:xfrm>
              <a:prstGeom prst="ellipse">
                <a:avLst/>
              </a:prstGeom>
              <a:gradFill rotWithShape="1">
                <a:gsLst>
                  <a:gs pos="0">
                    <a:schemeClr val="folHlink">
                      <a:gamma/>
                      <a:shade val="54118"/>
                      <a:invGamma/>
                    </a:schemeClr>
                  </a:gs>
                  <a:gs pos="50000">
                    <a:schemeClr val="folHlink"/>
                  </a:gs>
                  <a:gs pos="100000">
                    <a:schemeClr val="folHlink">
                      <a:gamma/>
                      <a:shade val="54118"/>
                      <a:invGamma/>
                    </a:schemeClr>
                  </a:gs>
                </a:gsLst>
                <a:lin ang="18900000" scaled="1"/>
                <a:tileRect/>
              </a:gradFill>
              <a:ln w="381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64" name="椭圆 185363"/>
              <p:cNvSpPr/>
              <p:nvPr/>
            </p:nvSpPr>
            <p:spPr>
              <a:xfrm>
                <a:off x="2298" y="1668"/>
                <a:ext cx="1300" cy="1300"/>
              </a:xfrm>
              <a:prstGeom prst="ellipse">
                <a:avLst/>
              </a:prstGeom>
              <a:gradFill rotWithShape="1">
                <a:gsLst>
                  <a:gs pos="0">
                    <a:schemeClr val="folHlink"/>
                  </a:gs>
                  <a:gs pos="100000">
                    <a:schemeClr val="folHlink">
                      <a:gamma/>
                      <a:shade val="48627"/>
                      <a:invGamma/>
                    </a:schemeClr>
                  </a:gs>
                </a:gsLst>
                <a:lin ang="2700000" scaled="1"/>
                <a:tileRect/>
              </a:gradFill>
              <a:ln w="381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65" name="椭圆 185364"/>
              <p:cNvSpPr/>
              <p:nvPr/>
            </p:nvSpPr>
            <p:spPr>
              <a:xfrm>
                <a:off x="2363" y="1733"/>
                <a:ext cx="1170" cy="1170"/>
              </a:xfrm>
              <a:prstGeom prst="ellipse">
                <a:avLst/>
              </a:prstGeom>
              <a:gradFill rotWithShape="1">
                <a:gsLst>
                  <a:gs pos="0">
                    <a:schemeClr val="folHlink">
                      <a:gamma/>
                      <a:shade val="46275"/>
                      <a:invGamma/>
                    </a:schemeClr>
                  </a:gs>
                  <a:gs pos="100000">
                    <a:schemeClr val="folHlink"/>
                  </a:gs>
                </a:gsLst>
                <a:lin ang="5400000" scaled="1"/>
                <a:tileRect/>
              </a:gradFill>
              <a:ln w="381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85366" name="矩形 185365"/>
            <p:cNvSpPr/>
            <p:nvPr/>
          </p:nvSpPr>
          <p:spPr>
            <a:xfrm>
              <a:off x="1174" y="2601"/>
              <a:ext cx="450" cy="327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lIns="0" rIns="0" anchor="t">
              <a:spAutoFit/>
            </a:bodyPr>
            <a:lstStyle/>
            <a:p>
              <a:pPr algn="l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800" dirty="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2" charset="-122"/>
                </a:rPr>
                <a:t>熟悉</a:t>
              </a:r>
            </a:p>
          </p:txBody>
        </p:sp>
      </p:grpSp>
      <p:grpSp>
        <p:nvGrpSpPr>
          <p:cNvPr id="185367" name="组合 185366"/>
          <p:cNvGrpSpPr/>
          <p:nvPr/>
        </p:nvGrpSpPr>
        <p:grpSpPr>
          <a:xfrm>
            <a:off x="2927350" y="5086350"/>
            <a:ext cx="1512888" cy="1511300"/>
            <a:chOff x="1611" y="2750"/>
            <a:chExt cx="953" cy="952"/>
          </a:xfrm>
        </p:grpSpPr>
        <p:grpSp>
          <p:nvGrpSpPr>
            <p:cNvPr id="185368" name="组合 185367"/>
            <p:cNvGrpSpPr/>
            <p:nvPr/>
          </p:nvGrpSpPr>
          <p:grpSpPr>
            <a:xfrm>
              <a:off x="1611" y="2750"/>
              <a:ext cx="953" cy="952"/>
              <a:chOff x="2200" y="1570"/>
              <a:chExt cx="1496" cy="1496"/>
            </a:xfrm>
          </p:grpSpPr>
          <p:sp>
            <p:nvSpPr>
              <p:cNvPr id="185369" name="椭圆 185368"/>
              <p:cNvSpPr/>
              <p:nvPr/>
            </p:nvSpPr>
            <p:spPr>
              <a:xfrm>
                <a:off x="2200" y="1570"/>
                <a:ext cx="1496" cy="1496"/>
              </a:xfrm>
              <a:prstGeom prst="ellipse">
                <a:avLst/>
              </a:prstGeom>
              <a:gradFill rotWithShape="1">
                <a:gsLst>
                  <a:gs pos="0">
                    <a:schemeClr val="hlink">
                      <a:gamma/>
                      <a:tint val="0"/>
                      <a:invGamma/>
                    </a:schemeClr>
                  </a:gs>
                  <a:gs pos="50000">
                    <a:schemeClr val="hlink"/>
                  </a:gs>
                  <a:gs pos="100000">
                    <a:schemeClr val="hlink">
                      <a:gamma/>
                      <a:tint val="0"/>
                      <a:invGamma/>
                    </a:schemeClr>
                  </a:gs>
                </a:gsLst>
                <a:lin ang="2700000" scaled="1"/>
                <a:tileRect/>
              </a:gradFill>
              <a:ln w="381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70" name="椭圆 185369"/>
              <p:cNvSpPr/>
              <p:nvPr/>
            </p:nvSpPr>
            <p:spPr>
              <a:xfrm>
                <a:off x="2200" y="1570"/>
                <a:ext cx="1496" cy="1496"/>
              </a:xfrm>
              <a:prstGeom prst="ellipse">
                <a:avLst/>
              </a:prstGeom>
              <a:gradFill rotWithShape="1">
                <a:gsLst>
                  <a:gs pos="0">
                    <a:schemeClr val="accent2">
                      <a:gamma/>
                      <a:tint val="69804"/>
                      <a:invGamma/>
                    </a:schemeClr>
                  </a:gs>
                  <a:gs pos="100000">
                    <a:schemeClr val="accent2"/>
                  </a:gs>
                </a:gsLst>
                <a:lin ang="2700000" scaled="1"/>
                <a:tileRect/>
              </a:gradFill>
              <a:ln w="381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71" name="椭圆 185370"/>
              <p:cNvSpPr/>
              <p:nvPr/>
            </p:nvSpPr>
            <p:spPr>
              <a:xfrm>
                <a:off x="2298" y="1668"/>
                <a:ext cx="1300" cy="1300"/>
              </a:xfrm>
              <a:prstGeom prst="ellipse">
                <a:avLst/>
              </a:prstGeom>
              <a:gradFill rotWithShape="1">
                <a:gsLst>
                  <a:gs pos="0">
                    <a:schemeClr val="hlink">
                      <a:gamma/>
                      <a:shade val="54118"/>
                      <a:invGamma/>
                    </a:schemeClr>
                  </a:gs>
                  <a:gs pos="50000">
                    <a:schemeClr val="hlink"/>
                  </a:gs>
                  <a:gs pos="100000">
                    <a:schemeClr val="hlink">
                      <a:gamma/>
                      <a:shade val="54118"/>
                      <a:invGamma/>
                    </a:schemeClr>
                  </a:gs>
                </a:gsLst>
                <a:lin ang="18900000" scaled="1"/>
                <a:tileRect/>
              </a:gradFill>
              <a:ln w="381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72" name="椭圆 185371"/>
              <p:cNvSpPr/>
              <p:nvPr/>
            </p:nvSpPr>
            <p:spPr>
              <a:xfrm>
                <a:off x="2298" y="1668"/>
                <a:ext cx="1300" cy="1300"/>
              </a:xfrm>
              <a:prstGeom prst="ellipse">
                <a:avLst/>
              </a:prstGeom>
              <a:gradFill rotWithShape="1">
                <a:gsLst>
                  <a:gs pos="0">
                    <a:schemeClr val="accent2"/>
                  </a:gs>
                  <a:gs pos="100000">
                    <a:schemeClr val="accent2">
                      <a:gamma/>
                      <a:shade val="48627"/>
                      <a:invGamma/>
                    </a:schemeClr>
                  </a:gs>
                </a:gsLst>
                <a:lin ang="2700000" scaled="1"/>
                <a:tileRect/>
              </a:gradFill>
              <a:ln w="381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73" name="椭圆 185372"/>
              <p:cNvSpPr/>
              <p:nvPr/>
            </p:nvSpPr>
            <p:spPr>
              <a:xfrm>
                <a:off x="2363" y="1733"/>
                <a:ext cx="1170" cy="1170"/>
              </a:xfrm>
              <a:prstGeom prst="ellipse">
                <a:avLst/>
              </a:prstGeom>
              <a:gradFill rotWithShape="1">
                <a:gsLst>
                  <a:gs pos="0">
                    <a:schemeClr val="accent2">
                      <a:gamma/>
                      <a:shade val="46275"/>
                      <a:invGamma/>
                    </a:schemeClr>
                  </a:gs>
                  <a:gs pos="100000">
                    <a:schemeClr val="accent2"/>
                  </a:gs>
                </a:gsLst>
                <a:lin ang="5400000" scaled="1"/>
                <a:tileRect/>
              </a:gradFill>
              <a:ln w="381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85374" name="矩形 185373"/>
            <p:cNvSpPr/>
            <p:nvPr/>
          </p:nvSpPr>
          <p:spPr>
            <a:xfrm>
              <a:off x="1822" y="3055"/>
              <a:ext cx="450" cy="327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lIns="0" rIns="0" anchor="t">
              <a:spAutoFit/>
            </a:bodyPr>
            <a:lstStyle/>
            <a:p>
              <a:pPr algn="l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800" dirty="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2" charset="-122"/>
                </a:rPr>
                <a:t>了解</a:t>
              </a:r>
            </a:p>
          </p:txBody>
        </p:sp>
      </p:grpSp>
      <p:grpSp>
        <p:nvGrpSpPr>
          <p:cNvPr id="185375" name="组合 185374"/>
          <p:cNvGrpSpPr/>
          <p:nvPr/>
        </p:nvGrpSpPr>
        <p:grpSpPr>
          <a:xfrm>
            <a:off x="2855914" y="838200"/>
            <a:ext cx="1512887" cy="1511300"/>
            <a:chOff x="999" y="3249"/>
            <a:chExt cx="953" cy="952"/>
          </a:xfrm>
        </p:grpSpPr>
        <p:grpSp>
          <p:nvGrpSpPr>
            <p:cNvPr id="185376" name="组合 185375"/>
            <p:cNvGrpSpPr/>
            <p:nvPr/>
          </p:nvGrpSpPr>
          <p:grpSpPr>
            <a:xfrm>
              <a:off x="999" y="3249"/>
              <a:ext cx="953" cy="952"/>
              <a:chOff x="2200" y="1570"/>
              <a:chExt cx="1496" cy="1496"/>
            </a:xfrm>
          </p:grpSpPr>
          <p:sp>
            <p:nvSpPr>
              <p:cNvPr id="185377" name="椭圆 185376"/>
              <p:cNvSpPr/>
              <p:nvPr/>
            </p:nvSpPr>
            <p:spPr>
              <a:xfrm>
                <a:off x="2200" y="1570"/>
                <a:ext cx="1496" cy="1496"/>
              </a:xfrm>
              <a:prstGeom prst="ellipse">
                <a:avLst/>
              </a:prstGeom>
              <a:gradFill rotWithShape="1">
                <a:gsLst>
                  <a:gs pos="0">
                    <a:schemeClr val="accent1">
                      <a:gamma/>
                      <a:tint val="0"/>
                      <a:invGamma/>
                    </a:schemeClr>
                  </a:gs>
                  <a:gs pos="50000">
                    <a:schemeClr val="accent1"/>
                  </a:gs>
                  <a:gs pos="100000">
                    <a:schemeClr val="accent1">
                      <a:gamma/>
                      <a:tint val="0"/>
                      <a:invGamma/>
                    </a:schemeClr>
                  </a:gs>
                </a:gsLst>
                <a:lin ang="2700000" scaled="1"/>
                <a:tileRect/>
              </a:gradFill>
              <a:ln w="381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78" name="椭圆 185377"/>
              <p:cNvSpPr/>
              <p:nvPr/>
            </p:nvSpPr>
            <p:spPr>
              <a:xfrm>
                <a:off x="2200" y="1570"/>
                <a:ext cx="1496" cy="1496"/>
              </a:xfrm>
              <a:prstGeom prst="ellipse">
                <a:avLst/>
              </a:prstGeom>
              <a:gradFill rotWithShape="1">
                <a:gsLst>
                  <a:gs pos="0">
                    <a:schemeClr val="accent1">
                      <a:gamma/>
                      <a:tint val="57255"/>
                      <a:invGamma/>
                    </a:schemeClr>
                  </a:gs>
                  <a:gs pos="100000">
                    <a:schemeClr val="accent1"/>
                  </a:gs>
                </a:gsLst>
                <a:lin ang="2700000" scaled="1"/>
                <a:tileRect/>
              </a:gradFill>
              <a:ln w="381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79" name="椭圆 185378"/>
              <p:cNvSpPr/>
              <p:nvPr/>
            </p:nvSpPr>
            <p:spPr>
              <a:xfrm>
                <a:off x="2298" y="1668"/>
                <a:ext cx="1300" cy="1300"/>
              </a:xfrm>
              <a:prstGeom prst="ellipse">
                <a:avLst/>
              </a:prstGeom>
              <a:gradFill rotWithShape="1">
                <a:gsLst>
                  <a:gs pos="0">
                    <a:schemeClr val="accent1">
                      <a:gamma/>
                      <a:shade val="54118"/>
                      <a:invGamma/>
                    </a:schemeClr>
                  </a:gs>
                  <a:gs pos="50000">
                    <a:schemeClr val="accent1"/>
                  </a:gs>
                  <a:gs pos="100000">
                    <a:schemeClr val="accent1">
                      <a:gamma/>
                      <a:shade val="54118"/>
                      <a:invGamma/>
                    </a:schemeClr>
                  </a:gs>
                </a:gsLst>
                <a:lin ang="18900000" scaled="1"/>
                <a:tileRect/>
              </a:gradFill>
              <a:ln w="381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80" name="椭圆 185379"/>
              <p:cNvSpPr/>
              <p:nvPr/>
            </p:nvSpPr>
            <p:spPr>
              <a:xfrm>
                <a:off x="2298" y="1668"/>
                <a:ext cx="1300" cy="1300"/>
              </a:xfrm>
              <a:prstGeom prst="ellipse">
                <a:avLst/>
              </a:prstGeom>
              <a:gradFill rotWithShape="1">
                <a:gsLst>
                  <a:gs pos="0">
                    <a:schemeClr val="accent1"/>
                  </a:gs>
                  <a:gs pos="100000">
                    <a:schemeClr val="accent1">
                      <a:gamma/>
                      <a:shade val="48627"/>
                      <a:invGamma/>
                    </a:schemeClr>
                  </a:gs>
                </a:gsLst>
                <a:lin ang="2700000" scaled="1"/>
                <a:tileRect/>
              </a:gradFill>
              <a:ln w="381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81" name="椭圆 185380"/>
              <p:cNvSpPr/>
              <p:nvPr/>
            </p:nvSpPr>
            <p:spPr>
              <a:xfrm>
                <a:off x="2363" y="1733"/>
                <a:ext cx="1170" cy="1170"/>
              </a:xfrm>
              <a:prstGeom prst="ellipse">
                <a:avLst/>
              </a:prstGeom>
              <a:gradFill rotWithShape="1">
                <a:gsLst>
                  <a:gs pos="0">
                    <a:schemeClr val="accent1">
                      <a:gamma/>
                      <a:shade val="46275"/>
                      <a:invGamma/>
                    </a:schemeClr>
                  </a:gs>
                  <a:gs pos="100000">
                    <a:schemeClr val="accent1"/>
                  </a:gs>
                </a:gsLst>
                <a:lin ang="5400000" scaled="1"/>
                <a:tileRect/>
              </a:gradFill>
              <a:ln w="381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85382" name="矩形 185381"/>
            <p:cNvSpPr/>
            <p:nvPr/>
          </p:nvSpPr>
          <p:spPr>
            <a:xfrm>
              <a:off x="1202" y="3554"/>
              <a:ext cx="450" cy="327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lIns="0" rIns="0" anchor="t">
              <a:spAutoFit/>
            </a:bodyPr>
            <a:lstStyle/>
            <a:p>
              <a:pPr algn="l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800" dirty="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2" charset="-122"/>
                </a:rPr>
                <a:t>理解</a:t>
              </a:r>
            </a:p>
          </p:txBody>
        </p:sp>
      </p:grpSp>
      <p:sp>
        <p:nvSpPr>
          <p:cNvPr id="39" name="矩形 38">
            <a:extLst>
              <a:ext uri="{FF2B5EF4-FFF2-40B4-BE49-F238E27FC236}">
                <a16:creationId xmlns:a16="http://schemas.microsoft.com/office/drawing/2014/main" id="{0AA6F1F7-711B-418A-9D63-C4909C5790F1}"/>
              </a:ext>
            </a:extLst>
          </p:cNvPr>
          <p:cNvSpPr/>
          <p:nvPr/>
        </p:nvSpPr>
        <p:spPr>
          <a:xfrm>
            <a:off x="6022923" y="4653136"/>
            <a:ext cx="1727985" cy="3965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MVVM</a:t>
            </a:r>
            <a:endParaRPr lang="zh-CN" altLang="en-US" sz="18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C1E94C20-A383-4DF0-A69C-7CCB043A9FB7}"/>
              </a:ext>
            </a:extLst>
          </p:cNvPr>
          <p:cNvSpPr/>
          <p:nvPr/>
        </p:nvSpPr>
        <p:spPr>
          <a:xfrm>
            <a:off x="8328248" y="6036400"/>
            <a:ext cx="1170884" cy="3965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DVF</a:t>
            </a:r>
            <a:endParaRPr lang="zh-CN" altLang="en-US" sz="18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" fill="hold"/>
                                        <p:tgtEl>
                                          <p:spTgt spid="1853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" fill="hold"/>
                                        <p:tgtEl>
                                          <p:spTgt spid="1853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"/>
                                        <p:tgtEl>
                                          <p:spTgt spid="185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" fill="hold"/>
                                        <p:tgtEl>
                                          <p:spTgt spid="1853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" fill="hold"/>
                                        <p:tgtEl>
                                          <p:spTgt spid="1853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"/>
                                        <p:tgtEl>
                                          <p:spTgt spid="185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" fill="hold"/>
                                        <p:tgtEl>
                                          <p:spTgt spid="1853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" fill="hold"/>
                                        <p:tgtEl>
                                          <p:spTgt spid="1853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"/>
                                        <p:tgtEl>
                                          <p:spTgt spid="185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" fill="hold"/>
                                        <p:tgtEl>
                                          <p:spTgt spid="1853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" fill="hold"/>
                                        <p:tgtEl>
                                          <p:spTgt spid="1853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"/>
                                        <p:tgtEl>
                                          <p:spTgt spid="185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" fill="hold"/>
                                        <p:tgtEl>
                                          <p:spTgt spid="1853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" fill="hold"/>
                                        <p:tgtEl>
                                          <p:spTgt spid="1853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"/>
                                        <p:tgtEl>
                                          <p:spTgt spid="185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5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" fill="hold"/>
                                        <p:tgtEl>
                                          <p:spTgt spid="1853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" fill="hold"/>
                                        <p:tgtEl>
                                          <p:spTgt spid="1853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"/>
                                        <p:tgtEl>
                                          <p:spTgt spid="185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" fill="hold"/>
                                        <p:tgtEl>
                                          <p:spTgt spid="1853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" fill="hold"/>
                                        <p:tgtEl>
                                          <p:spTgt spid="1853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"/>
                                        <p:tgtEl>
                                          <p:spTgt spid="185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00"/>
                            </p:stCondLst>
                            <p:childTnLst>
                              <p:par>
                                <p:cTn id="4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" fill="hold"/>
                                        <p:tgtEl>
                                          <p:spTgt spid="1853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" fill="hold"/>
                                        <p:tgtEl>
                                          <p:spTgt spid="1853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"/>
                                        <p:tgtEl>
                                          <p:spTgt spid="185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5346" grpId="0" animBg="1"/>
      <p:bldP spid="185347" grpId="0" animBg="1"/>
      <p:bldP spid="185348" grpId="0" animBg="1"/>
      <p:bldP spid="185349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E427F29-6FB1-442F-89B4-07CF364087E9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Agenda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13298FE-B214-4829-91B4-DE190C1B344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sz="3200" dirty="0"/>
              <a:t> </a:t>
            </a:r>
            <a:r>
              <a:rPr lang="zh-CN" altLang="en-US" sz="3200" dirty="0"/>
              <a:t>工具及开发流程</a:t>
            </a:r>
            <a:endParaRPr lang="en-US" altLang="zh-CN" sz="3200" dirty="0"/>
          </a:p>
          <a:p>
            <a:r>
              <a:rPr lang="en-US" altLang="zh-CN" sz="3200" dirty="0"/>
              <a:t> </a:t>
            </a:r>
            <a:r>
              <a:rPr lang="zh-CN" altLang="en-US" sz="3200" dirty="0"/>
              <a:t>编程语言</a:t>
            </a:r>
            <a:endParaRPr lang="en-US" altLang="zh-CN" sz="3200" dirty="0"/>
          </a:p>
          <a:p>
            <a:r>
              <a:rPr lang="en-US" altLang="zh-CN" sz="3200" dirty="0"/>
              <a:t> </a:t>
            </a:r>
            <a:r>
              <a:rPr lang="zh-CN" altLang="en-US" sz="3200" dirty="0"/>
              <a:t>应用程序类型</a:t>
            </a:r>
            <a:endParaRPr lang="en-US" altLang="zh-CN" sz="3200" dirty="0"/>
          </a:p>
          <a:p>
            <a:r>
              <a:rPr lang="en-US" altLang="zh-CN" sz="3200" dirty="0"/>
              <a:t> </a:t>
            </a:r>
            <a:r>
              <a:rPr lang="zh-CN" altLang="en-US" sz="3200" dirty="0"/>
              <a:t>函数指针与委托</a:t>
            </a:r>
            <a:endParaRPr lang="en-US" altLang="zh-CN" sz="3200" dirty="0"/>
          </a:p>
          <a:p>
            <a:r>
              <a:rPr lang="en-US" altLang="zh-CN" sz="3200" dirty="0"/>
              <a:t> </a:t>
            </a:r>
            <a:r>
              <a:rPr lang="zh-CN" altLang="en-US" sz="3200" dirty="0"/>
              <a:t>代码管理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C28E525-E5E3-4D90-8D91-4CD3254FD748}"/>
              </a:ext>
            </a:extLst>
          </p:cNvPr>
          <p:cNvSpPr txBox="1"/>
          <p:nvPr/>
        </p:nvSpPr>
        <p:spPr>
          <a:xfrm>
            <a:off x="814499" y="1813349"/>
            <a:ext cx="10515600" cy="5355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395" lvl="0" indent="-171395" algn="l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/>
            </a:pPr>
            <a:r>
              <a:rPr lang="zh-CN" altLang="en-US" sz="3200" b="0" kern="0" dirty="0">
                <a:solidFill>
                  <a:srgbClr val="BD582C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工具及开发流程</a:t>
            </a:r>
            <a:endParaRPr kumimoji="0" lang="en-US" altLang="zh-CN" sz="3200" b="0" i="0" u="none" strike="noStrike" kern="0" cap="none" spc="0" normalizeH="0" baseline="0" noProof="0" dirty="0">
              <a:ln>
                <a:noFill/>
              </a:ln>
              <a:solidFill>
                <a:srgbClr val="BD582C">
                  <a:lumMod val="75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67334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BC04712-5F61-4BC3-8EE7-6ACD7A000A7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dirty="0"/>
              <a:t>  </a:t>
            </a:r>
            <a:r>
              <a:rPr lang="en-US" altLang="zh-CN" dirty="0" err="1"/>
              <a:t>WinGet</a:t>
            </a:r>
            <a:endParaRPr lang="en-US" altLang="zh-CN" dirty="0"/>
          </a:p>
          <a:p>
            <a:pPr lvl="1"/>
            <a:r>
              <a:rPr lang="zh-CN" altLang="en-US" sz="1500" dirty="0"/>
              <a:t>参见 </a:t>
            </a:r>
            <a:r>
              <a:rPr lang="en-US" altLang="zh-CN" sz="1500" dirty="0"/>
              <a:t>https://docs.microsoft.com/en-us/windows/package-manager/winget/</a:t>
            </a:r>
          </a:p>
          <a:p>
            <a:r>
              <a:rPr lang="en-US" altLang="zh-CN" dirty="0"/>
              <a:t>  PowerShell</a:t>
            </a:r>
            <a:r>
              <a:rPr lang="zh-CN" altLang="en-US" dirty="0"/>
              <a:t>：</a:t>
            </a:r>
            <a:endParaRPr lang="en-US" altLang="zh-CN" dirty="0"/>
          </a:p>
          <a:p>
            <a:pPr lvl="1"/>
            <a:r>
              <a:rPr lang="zh-CN" altLang="en-US" dirty="0"/>
              <a:t>安装 </a:t>
            </a:r>
            <a:r>
              <a:rPr lang="en-US" altLang="zh-CN" sz="1500" dirty="0" err="1"/>
              <a:t>winget</a:t>
            </a:r>
            <a:r>
              <a:rPr lang="en-US" altLang="zh-CN" sz="1500" dirty="0"/>
              <a:t> install </a:t>
            </a:r>
            <a:r>
              <a:rPr lang="en-US" altLang="zh-CN" sz="1500" dirty="0" err="1"/>
              <a:t>Microsoft.PowerShell</a:t>
            </a:r>
            <a:endParaRPr lang="en-US" altLang="zh-CN" sz="1500" dirty="0"/>
          </a:p>
          <a:p>
            <a:r>
              <a:rPr lang="en-US" altLang="zh-CN" dirty="0"/>
              <a:t> Git</a:t>
            </a:r>
            <a:r>
              <a:rPr lang="zh-CN" altLang="en-US" dirty="0"/>
              <a:t>：</a:t>
            </a:r>
            <a:endParaRPr lang="en-US" altLang="zh-CN" dirty="0"/>
          </a:p>
          <a:p>
            <a:pPr lvl="1"/>
            <a:r>
              <a:rPr lang="zh-CN" altLang="en-US" sz="1500" dirty="0"/>
              <a:t>安装 </a:t>
            </a:r>
            <a:r>
              <a:rPr lang="en-US" altLang="zh-CN" sz="1500" dirty="0" err="1"/>
              <a:t>winget</a:t>
            </a:r>
            <a:r>
              <a:rPr lang="en-US" altLang="zh-CN" sz="1500" dirty="0"/>
              <a:t> install </a:t>
            </a:r>
            <a:r>
              <a:rPr lang="en-US" altLang="zh-CN" sz="1500" dirty="0" err="1"/>
              <a:t>Git.Git</a:t>
            </a:r>
            <a:endParaRPr lang="en-US" altLang="zh-CN" sz="1500" dirty="0"/>
          </a:p>
          <a:p>
            <a:pPr lvl="1"/>
            <a:r>
              <a:rPr lang="zh-CN" altLang="en-US" sz="1500" dirty="0"/>
              <a:t>升级 </a:t>
            </a:r>
            <a:r>
              <a:rPr lang="en-US" altLang="zh-CN" sz="1500" dirty="0" err="1"/>
              <a:t>winget</a:t>
            </a:r>
            <a:r>
              <a:rPr lang="en-US" altLang="zh-CN" sz="1500" dirty="0"/>
              <a:t> upgrade </a:t>
            </a:r>
            <a:r>
              <a:rPr lang="en-US" altLang="zh-CN" sz="1500" dirty="0" err="1"/>
              <a:t>Git.Git</a:t>
            </a:r>
            <a:endParaRPr lang="en-US" altLang="zh-CN" sz="1500" dirty="0"/>
          </a:p>
          <a:p>
            <a:r>
              <a:rPr lang="zh-CN" altLang="en-US" dirty="0"/>
              <a:t>  </a:t>
            </a:r>
            <a:r>
              <a:rPr lang="en-US" altLang="zh-CN" dirty="0" err="1"/>
              <a:t>PowerToys</a:t>
            </a:r>
            <a:endParaRPr lang="en-US" altLang="zh-CN" dirty="0"/>
          </a:p>
          <a:p>
            <a:pPr lvl="1"/>
            <a:r>
              <a:rPr lang="en-US" altLang="zh-CN" sz="1500" dirty="0" err="1"/>
              <a:t>winget</a:t>
            </a:r>
            <a:r>
              <a:rPr lang="en-US" altLang="zh-CN" sz="1500" dirty="0"/>
              <a:t> search </a:t>
            </a:r>
            <a:r>
              <a:rPr lang="en-US" altLang="zh-CN" sz="1500" dirty="0" err="1"/>
              <a:t>powertoys</a:t>
            </a:r>
            <a:endParaRPr lang="en-US" altLang="zh-CN" sz="1500" dirty="0"/>
          </a:p>
          <a:p>
            <a:pPr lvl="1"/>
            <a:r>
              <a:rPr lang="en-US" altLang="zh-CN" sz="1500" dirty="0" err="1"/>
              <a:t>winget</a:t>
            </a:r>
            <a:r>
              <a:rPr lang="en-US" altLang="zh-CN" sz="1500" dirty="0"/>
              <a:t> install </a:t>
            </a:r>
            <a:r>
              <a:rPr lang="en-US" altLang="zh-CN" sz="1500" dirty="0" err="1"/>
              <a:t>powertoys</a:t>
            </a:r>
            <a:endParaRPr lang="en-US" altLang="zh-CN" sz="1500" dirty="0"/>
          </a:p>
          <a:p>
            <a:r>
              <a:rPr lang="en-US" altLang="zh-CN" dirty="0"/>
              <a:t>  Markdown Editor</a:t>
            </a:r>
          </a:p>
          <a:p>
            <a:r>
              <a:rPr lang="en-US" altLang="zh-CN" dirty="0"/>
              <a:t>  </a:t>
            </a:r>
            <a:r>
              <a:rPr lang="en-US" altLang="zh-CN" dirty="0" err="1"/>
              <a:t>TextLive</a:t>
            </a:r>
            <a:r>
              <a:rPr lang="en-US" altLang="zh-CN" dirty="0"/>
              <a:t> + VS</a:t>
            </a:r>
          </a:p>
          <a:p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2B6419C-09C2-4FD8-BEF0-EC5B956213E9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94A088">
                    <a:lumMod val="50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 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94A088">
                    <a:lumMod val="50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工具及开发流程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2E6F9466-EE9F-4FE2-A9B8-D59406D30DCE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Windows </a:t>
            </a:r>
            <a:r>
              <a:rPr lang="zh-CN" altLang="en-US" dirty="0"/>
              <a:t>下若干常用工具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EE6560E-1254-4FBF-8429-BC40DCBD6128}"/>
              </a:ext>
            </a:extLst>
          </p:cNvPr>
          <p:cNvSpPr/>
          <p:nvPr/>
        </p:nvSpPr>
        <p:spPr>
          <a:xfrm>
            <a:off x="4655840" y="4811397"/>
            <a:ext cx="7128792" cy="13655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0" dirty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技术发展太快</a:t>
            </a:r>
            <a:r>
              <a:rPr lang="en-US" altLang="zh-CN" b="0" dirty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b="0" dirty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b="0" dirty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Windows </a:t>
            </a:r>
            <a:r>
              <a:rPr lang="zh-CN" altLang="en-US" b="0" dirty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程序员</a:t>
            </a:r>
            <a:r>
              <a:rPr lang="zh-CN" altLang="en-US" b="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必须学会喜新爱旧</a:t>
            </a:r>
            <a:endParaRPr lang="zh-CN" altLang="en-US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96457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3143672" y="5661248"/>
            <a:ext cx="48344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The architecture of a dev team, in silicon valley</a:t>
            </a:r>
          </a:p>
          <a:p>
            <a:pPr algn="l"/>
            <a:r>
              <a:rPr lang="en-US" altLang="zh-CN" sz="1200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Code review</a:t>
            </a:r>
          </a:p>
          <a:p>
            <a:pPr algn="l"/>
            <a:r>
              <a:rPr lang="en-US" altLang="zh-CN" sz="1200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Meeting minutes</a:t>
            </a:r>
            <a:endParaRPr lang="zh-CN" altLang="en-US" sz="1200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8288" y="1690691"/>
            <a:ext cx="3296110" cy="4715533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1D0C3035-71B0-4BC6-A5E3-92E7ECE08026}"/>
              </a:ext>
            </a:extLst>
          </p:cNvPr>
          <p:cNvSpPr/>
          <p:nvPr/>
        </p:nvSpPr>
        <p:spPr>
          <a:xfrm>
            <a:off x="2639616" y="4797152"/>
            <a:ext cx="5698586" cy="778290"/>
          </a:xfrm>
          <a:prstGeom prst="rect">
            <a:avLst/>
          </a:prstGeom>
          <a:solidFill>
            <a:srgbClr val="CCFF99"/>
          </a:solidFill>
        </p:spPr>
        <p:txBody>
          <a:bodyPr wrap="square">
            <a:spAutoFit/>
          </a:bodyPr>
          <a:lstStyle/>
          <a:p>
            <a:r>
              <a:rPr lang="en-US" altLang="zh-CN" sz="4000" b="0" dirty="0">
                <a:latin typeface="Consolas" panose="020B0609020204030204" pitchFamily="49" charset="0"/>
              </a:rPr>
              <a:t>GitHub Action CI/CD</a:t>
            </a:r>
            <a:endParaRPr lang="zh-CN" altLang="en-US" sz="4000" b="0" dirty="0">
              <a:latin typeface="Consolas" panose="020B0609020204030204" pitchFamily="49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BD2EEC9-2BD8-4DF4-AA40-12040ABCDD1D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工具及开发流程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F5F1709A-549D-4891-9078-A0DE43FE890B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Windows </a:t>
            </a:r>
            <a:r>
              <a:rPr lang="zh-CN" altLang="en-US" dirty="0"/>
              <a:t>程序开发流程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7EE704A-C521-4A11-A6EF-5170212D0633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zh-CN" altLang="en-US" dirty="0"/>
              <a:t>  使用微软 </a:t>
            </a:r>
            <a:r>
              <a:rPr lang="en-US" altLang="zh-CN" dirty="0"/>
              <a:t>Project </a:t>
            </a:r>
            <a:r>
              <a:rPr lang="zh-CN" altLang="en-US" dirty="0"/>
              <a:t>进行项目管理（甘特图）</a:t>
            </a:r>
          </a:p>
          <a:p>
            <a:r>
              <a:rPr lang="zh-CN" altLang="en-US" dirty="0"/>
              <a:t>  选取源码管理工具 </a:t>
            </a:r>
            <a:r>
              <a:rPr lang="en-US" altLang="zh-CN" dirty="0"/>
              <a:t>(GitHub/Azure/</a:t>
            </a:r>
            <a:r>
              <a:rPr lang="en-US" altLang="zh-CN" dirty="0" err="1"/>
              <a:t>gitee</a:t>
            </a:r>
            <a:r>
              <a:rPr lang="en-US" altLang="zh-CN" dirty="0"/>
              <a:t>, </a:t>
            </a:r>
            <a:r>
              <a:rPr lang="zh-CN" altLang="en-US" dirty="0"/>
              <a:t>建议教育用户同时使用</a:t>
            </a:r>
            <a:r>
              <a:rPr lang="en-US" altLang="zh-CN" dirty="0"/>
              <a:t>)</a:t>
            </a:r>
          </a:p>
          <a:p>
            <a:r>
              <a:rPr lang="en-US" altLang="zh-CN" dirty="0"/>
              <a:t>  </a:t>
            </a:r>
            <a:r>
              <a:rPr lang="zh-CN" altLang="en-US" dirty="0"/>
              <a:t>使用 </a:t>
            </a:r>
            <a:r>
              <a:rPr lang="en-US" altLang="zh-CN" dirty="0"/>
              <a:t>IDE ( Integrated Development Environment</a:t>
            </a:r>
            <a:r>
              <a:rPr lang="zh-CN" altLang="en-US" dirty="0"/>
              <a:t>，集成开发环境 </a:t>
            </a:r>
            <a:r>
              <a:rPr lang="en-US" altLang="zh-CN" dirty="0"/>
              <a:t>) </a:t>
            </a:r>
            <a:r>
              <a:rPr lang="zh-CN" altLang="en-US" dirty="0"/>
              <a:t>编写源码，通常采用 </a:t>
            </a:r>
            <a:r>
              <a:rPr lang="en-US" altLang="zh-CN" dirty="0"/>
              <a:t>VS Code </a:t>
            </a:r>
            <a:r>
              <a:rPr lang="zh-CN" altLang="en-US" dirty="0"/>
              <a:t>或 </a:t>
            </a:r>
            <a:r>
              <a:rPr lang="en-US" altLang="zh-CN" dirty="0"/>
              <a:t>Visual Studio, </a:t>
            </a:r>
            <a:r>
              <a:rPr lang="zh-CN" altLang="en-US" dirty="0"/>
              <a:t>嵌入式开发通常采用</a:t>
            </a:r>
            <a:r>
              <a:rPr lang="en-US" altLang="zh-CN" dirty="0"/>
              <a:t>Keil </a:t>
            </a:r>
            <a:r>
              <a:rPr lang="el-GR" altLang="zh-CN" dirty="0"/>
              <a:t>μ</a:t>
            </a:r>
            <a:r>
              <a:rPr lang="en-US" altLang="zh-CN" dirty="0"/>
              <a:t>Vision</a:t>
            </a:r>
          </a:p>
          <a:p>
            <a:r>
              <a:rPr lang="en-US" altLang="zh-CN" dirty="0"/>
              <a:t>  </a:t>
            </a:r>
            <a:r>
              <a:rPr lang="zh-CN" altLang="en-US" dirty="0"/>
              <a:t>在 </a:t>
            </a:r>
            <a:r>
              <a:rPr lang="en-US" altLang="zh-CN" dirty="0"/>
              <a:t>IDE </a:t>
            </a:r>
            <a:r>
              <a:rPr lang="zh-CN" altLang="en-US" dirty="0"/>
              <a:t>中 </a:t>
            </a:r>
            <a:r>
              <a:rPr lang="en-US" altLang="zh-CN" dirty="0"/>
              <a:t>Coding &amp; Debugging </a:t>
            </a:r>
            <a:r>
              <a:rPr lang="zh-CN" altLang="en-US" dirty="0"/>
              <a:t>（</a:t>
            </a:r>
            <a:r>
              <a:rPr lang="en-US" altLang="zh-CN" dirty="0"/>
              <a:t>F5, F9, F10, F11)</a:t>
            </a:r>
          </a:p>
          <a:p>
            <a:r>
              <a:rPr lang="en-US" altLang="zh-CN" dirty="0"/>
              <a:t>  </a:t>
            </a:r>
            <a:r>
              <a:rPr lang="zh-CN" altLang="en-US" dirty="0"/>
              <a:t>编写单元测试代码进行测试，测试完成后提交到相应的</a:t>
            </a:r>
            <a:r>
              <a:rPr lang="en-US" altLang="zh-CN" dirty="0"/>
              <a:t>git</a:t>
            </a:r>
            <a:r>
              <a:rPr lang="zh-CN" altLang="en-US" dirty="0"/>
              <a:t>分枝</a:t>
            </a:r>
          </a:p>
          <a:p>
            <a:r>
              <a:rPr lang="zh-CN" altLang="en-US" dirty="0"/>
              <a:t>  编写集成测试代码进行测试，更新开发主分支</a:t>
            </a:r>
            <a:r>
              <a:rPr lang="en-US" altLang="zh-CN" dirty="0"/>
              <a:t>(default)</a:t>
            </a:r>
          </a:p>
          <a:p>
            <a:r>
              <a:rPr lang="en-US" altLang="zh-CN" dirty="0"/>
              <a:t>  </a:t>
            </a:r>
            <a:r>
              <a:rPr lang="zh-CN" altLang="en-US" dirty="0"/>
              <a:t>稳定版本发布，更新</a:t>
            </a:r>
            <a:r>
              <a:rPr lang="en-US" altLang="zh-CN" dirty="0"/>
              <a:t>master</a:t>
            </a:r>
            <a:r>
              <a:rPr lang="zh-CN" altLang="en-US" dirty="0"/>
              <a:t>分支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500304" y="4725144"/>
            <a:ext cx="7191391" cy="1358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0" dirty="0" err="1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VisualStudio</a:t>
            </a:r>
            <a:r>
              <a:rPr lang="en-US" altLang="zh-CN" b="0" dirty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b="0" dirty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 </a:t>
            </a:r>
            <a:r>
              <a:rPr lang="en-US" altLang="zh-CN" b="0" dirty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Windows </a:t>
            </a:r>
            <a:r>
              <a:rPr lang="zh-CN" altLang="en-US" b="0" dirty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程序员</a:t>
            </a:r>
            <a:r>
              <a:rPr lang="zh-CN" altLang="en-US" b="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应该必须掌握的一款优秀的 </a:t>
            </a:r>
            <a:r>
              <a:rPr lang="en-US" altLang="zh-CN" b="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IDE</a:t>
            </a:r>
            <a:endParaRPr lang="zh-CN" altLang="en-US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标题 6">
            <a:extLst>
              <a:ext uri="{FF2B5EF4-FFF2-40B4-BE49-F238E27FC236}">
                <a16:creationId xmlns:a16="http://schemas.microsoft.com/office/drawing/2014/main" id="{73E64CF7-FAB8-48F0-A9E0-47AE2125BE30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Windows </a:t>
            </a:r>
            <a:r>
              <a:rPr lang="zh-CN" altLang="en-US" dirty="0"/>
              <a:t>程序开发</a:t>
            </a:r>
            <a:r>
              <a:rPr lang="en-US" altLang="zh-CN" dirty="0"/>
              <a:t>IDE</a:t>
            </a:r>
            <a:endParaRPr lang="zh-CN" altLang="en-US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E7369521-9799-4F35-95CF-030ABC7C3061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dirty="0"/>
              <a:t>   IDE ( Integrated Development Environment</a:t>
            </a:r>
            <a:r>
              <a:rPr lang="zh-CN" altLang="en-US" dirty="0"/>
              <a:t>，集成开发环境 </a:t>
            </a:r>
            <a:r>
              <a:rPr lang="en-US" altLang="zh-CN" dirty="0"/>
              <a:t>)</a:t>
            </a:r>
          </a:p>
          <a:p>
            <a:r>
              <a:rPr lang="en-US" altLang="zh-CN" dirty="0"/>
              <a:t>   Visual Studio </a:t>
            </a:r>
            <a:r>
              <a:rPr lang="zh-CN" altLang="en-US" dirty="0"/>
              <a:t>支持多个版本同机安装</a:t>
            </a:r>
          </a:p>
          <a:p>
            <a:r>
              <a:rPr lang="zh-CN" altLang="en-US" dirty="0"/>
              <a:t>   建议安装 </a:t>
            </a:r>
            <a:r>
              <a:rPr lang="en-US" altLang="zh-CN" dirty="0"/>
              <a:t>Visual Studio Community 2022</a:t>
            </a:r>
          </a:p>
          <a:p>
            <a:pPr lvl="1"/>
            <a:r>
              <a:rPr lang="en-US" altLang="zh-CN" dirty="0" err="1">
                <a:solidFill>
                  <a:srgbClr val="0000FF"/>
                </a:solidFill>
                <a:latin typeface="Consolas" panose="020B0609020204030204" pitchFamily="49" charset="0"/>
              </a:rPr>
              <a:t>winget</a:t>
            </a:r>
            <a:r>
              <a:rPr lang="en-US" altLang="zh-CN" dirty="0">
                <a:solidFill>
                  <a:srgbClr val="0000FF"/>
                </a:solidFill>
                <a:latin typeface="Consolas" panose="020B0609020204030204" pitchFamily="49" charset="0"/>
              </a:rPr>
              <a:t> install Microsoft.VisualStudio.2022.Community</a:t>
            </a:r>
          </a:p>
          <a:p>
            <a:r>
              <a:rPr lang="en-US" altLang="zh-CN" dirty="0"/>
              <a:t>   </a:t>
            </a:r>
            <a:r>
              <a:rPr lang="zh-CN" altLang="en-US" dirty="0"/>
              <a:t>其它用途</a:t>
            </a:r>
            <a:endParaRPr lang="en-US" altLang="zh-CN" dirty="0"/>
          </a:p>
          <a:p>
            <a:pPr lvl="1"/>
            <a:r>
              <a:rPr lang="en-US" altLang="zh-CN" dirty="0"/>
              <a:t>Markdown Editor</a:t>
            </a:r>
          </a:p>
          <a:p>
            <a:pPr lvl="1"/>
            <a:r>
              <a:rPr lang="en-US" altLang="zh-CN" dirty="0"/>
              <a:t>Latex Editor: </a:t>
            </a:r>
            <a:r>
              <a:rPr lang="en-US" altLang="zh-CN" dirty="0" err="1">
                <a:solidFill>
                  <a:srgbClr val="0000FF"/>
                </a:solidFill>
                <a:latin typeface="Consolas" panose="020B0609020204030204" pitchFamily="49" charset="0"/>
              </a:rPr>
              <a:t>winget</a:t>
            </a:r>
            <a:r>
              <a:rPr lang="en-US" altLang="zh-CN" dirty="0">
                <a:solidFill>
                  <a:srgbClr val="0000FF"/>
                </a:solidFill>
                <a:latin typeface="Consolas" panose="020B0609020204030204" pitchFamily="49" charset="0"/>
              </a:rPr>
              <a:t> install </a:t>
            </a:r>
            <a:r>
              <a:rPr lang="en-US" altLang="zh-CN" dirty="0" err="1">
                <a:solidFill>
                  <a:srgbClr val="0000FF"/>
                </a:solidFill>
                <a:latin typeface="Consolas" panose="020B0609020204030204" pitchFamily="49" charset="0"/>
              </a:rPr>
              <a:t>tug.texworks</a:t>
            </a:r>
            <a:endParaRPr lang="en-US" altLang="zh-CN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pPr lvl="2"/>
            <a:r>
              <a:rPr lang="en-US" altLang="zh-CN" dirty="0"/>
              <a:t>https://gitee.com/principlewindows/vsMem/blob/master/tools/tex/texLive.md</a:t>
            </a:r>
          </a:p>
          <a:p>
            <a:pPr lvl="1"/>
            <a:r>
              <a:rPr lang="zh-CN" altLang="en-US" dirty="0"/>
              <a:t>嵌入式开发 </a:t>
            </a:r>
            <a:r>
              <a:rPr lang="en-US" altLang="zh-CN" dirty="0"/>
              <a:t>IDE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A3569280-786E-4D4E-9BFE-0038E7B9FEC3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工具及开发流程</a:t>
            </a:r>
          </a:p>
        </p:txBody>
      </p:sp>
    </p:spTree>
    <p:extLst>
      <p:ext uri="{BB962C8B-B14F-4D97-AF65-F5344CB8AC3E}">
        <p14:creationId xmlns:p14="http://schemas.microsoft.com/office/powerpoint/2010/main" val="395691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Rectangle 2"/>
          <p:cNvSpPr>
            <a:spLocks noGrp="1" noRot="1" noChangeArrowheads="1"/>
          </p:cNvSpPr>
          <p:nvPr>
            <p:ph type="title" idx="4294967295"/>
          </p:nvPr>
        </p:nvSpPr>
        <p:spPr/>
        <p:txBody>
          <a:bodyPr>
            <a:normAutofit/>
          </a:bodyPr>
          <a:lstStyle/>
          <a:p>
            <a:pPr algn="l" eaLnBrk="1" hangingPunct="1"/>
            <a:r>
              <a:rPr lang="en-US" altLang="zh-CN" dirty="0"/>
              <a:t>Visual Studio Community 2022 </a:t>
            </a:r>
            <a:r>
              <a:rPr lang="zh-CN" altLang="en-US" dirty="0"/>
              <a:t>安装</a:t>
            </a:r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EB6172F-9DC2-4C36-BDD9-7EBECC469CC8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zh-CN" altLang="en-US" dirty="0"/>
              <a:t>    注册用户</a:t>
            </a:r>
          </a:p>
          <a:p>
            <a:r>
              <a:rPr lang="zh-CN" altLang="en-US" dirty="0"/>
              <a:t>    添加工作负载</a:t>
            </a:r>
            <a:endParaRPr lang="en-US" altLang="zh-CN" dirty="0"/>
          </a:p>
          <a:p>
            <a:pPr lvl="1"/>
            <a:r>
              <a:rPr lang="en-US" altLang="zh-CN" dirty="0"/>
              <a:t>Python </a:t>
            </a:r>
            <a:r>
              <a:rPr lang="zh-CN" altLang="en-US" dirty="0"/>
              <a:t>开发，</a:t>
            </a:r>
            <a:r>
              <a:rPr lang="en-US" altLang="zh-CN" dirty="0"/>
              <a:t>Node.js </a:t>
            </a:r>
            <a:r>
              <a:rPr lang="zh-CN" altLang="en-US" dirty="0"/>
              <a:t>开发</a:t>
            </a:r>
            <a:endParaRPr lang="en-US" altLang="zh-CN" dirty="0"/>
          </a:p>
          <a:p>
            <a:pPr lvl="1"/>
            <a:r>
              <a:rPr lang="en-US" altLang="zh-CN" dirty="0"/>
              <a:t>.NET </a:t>
            </a:r>
            <a:r>
              <a:rPr lang="zh-CN" altLang="en-US" dirty="0"/>
              <a:t>桌面开发，</a:t>
            </a:r>
            <a:r>
              <a:rPr lang="en-US" altLang="zh-CN" dirty="0"/>
              <a:t>C++ </a:t>
            </a:r>
            <a:r>
              <a:rPr lang="zh-CN" altLang="en-US" dirty="0"/>
              <a:t>桌面开发</a:t>
            </a:r>
            <a:r>
              <a:rPr lang="en-US" altLang="zh-CN" dirty="0"/>
              <a:t>, </a:t>
            </a:r>
            <a:r>
              <a:rPr lang="zh-CN" altLang="en-US" dirty="0"/>
              <a:t>通用 </a:t>
            </a:r>
            <a:r>
              <a:rPr lang="en-US" altLang="zh-CN" dirty="0"/>
              <a:t>Windows </a:t>
            </a:r>
            <a:r>
              <a:rPr lang="zh-CN" altLang="en-US" dirty="0"/>
              <a:t>平台开发，</a:t>
            </a:r>
            <a:r>
              <a:rPr lang="en-US" altLang="zh-CN" dirty="0"/>
              <a:t>C++ </a:t>
            </a:r>
            <a:r>
              <a:rPr lang="zh-CN" altLang="en-US" dirty="0"/>
              <a:t>移动开发</a:t>
            </a:r>
            <a:endParaRPr lang="en-US" altLang="zh-CN" dirty="0"/>
          </a:p>
          <a:p>
            <a:pPr lvl="1"/>
            <a:r>
              <a:rPr lang="en-US" altLang="zh-CN" dirty="0"/>
              <a:t>C++ </a:t>
            </a:r>
            <a:r>
              <a:rPr lang="zh-CN" altLang="en-US" dirty="0"/>
              <a:t>游戏开发</a:t>
            </a:r>
          </a:p>
          <a:p>
            <a:r>
              <a:rPr lang="zh-CN" altLang="en-US" dirty="0"/>
              <a:t>    添加“使用</a:t>
            </a:r>
            <a:r>
              <a:rPr lang="en-US" altLang="zh-CN" dirty="0"/>
              <a:t>C++</a:t>
            </a:r>
            <a:r>
              <a:rPr lang="zh-CN" altLang="en-US" dirty="0"/>
              <a:t>的</a:t>
            </a:r>
            <a:r>
              <a:rPr lang="en-US" altLang="zh-CN" dirty="0"/>
              <a:t>Linux</a:t>
            </a:r>
            <a:r>
              <a:rPr lang="zh-CN" altLang="en-US" dirty="0"/>
              <a:t>开发”</a:t>
            </a:r>
            <a:endParaRPr lang="en-US" altLang="zh-CN" dirty="0"/>
          </a:p>
          <a:p>
            <a:r>
              <a:rPr lang="zh-CN" altLang="en-US" dirty="0"/>
              <a:t>    添加 </a:t>
            </a:r>
            <a:r>
              <a:rPr lang="en-US" altLang="zh-CN" dirty="0"/>
              <a:t>MFC </a:t>
            </a:r>
            <a:r>
              <a:rPr lang="zh-CN" altLang="en-US" dirty="0"/>
              <a:t>支持</a:t>
            </a:r>
          </a:p>
          <a:p>
            <a:r>
              <a:rPr lang="zh-CN" altLang="en-US" dirty="0"/>
              <a:t>    添加英语语言包</a:t>
            </a:r>
            <a:r>
              <a:rPr lang="en-US" altLang="zh-CN" dirty="0"/>
              <a:t>, </a:t>
            </a:r>
            <a:r>
              <a:rPr lang="zh-CN" altLang="en-US" dirty="0"/>
              <a:t>建议安装完成后将界面设置为英语</a:t>
            </a:r>
            <a:endParaRPr lang="en-US" altLang="zh-CN" dirty="0"/>
          </a:p>
          <a:p>
            <a:r>
              <a:rPr lang="en-US" altLang="zh-CN" dirty="0"/>
              <a:t>    </a:t>
            </a:r>
            <a:r>
              <a:rPr lang="zh-CN" altLang="en-US" dirty="0"/>
              <a:t>升级到最新版本 </a:t>
            </a:r>
            <a:r>
              <a:rPr lang="en-US" altLang="zh-CN" dirty="0"/>
              <a:t>17.3.2</a:t>
            </a:r>
            <a:endParaRPr lang="zh-CN" altLang="en-US" dirty="0"/>
          </a:p>
          <a:p>
            <a:r>
              <a:rPr lang="zh-CN" altLang="en-US" dirty="0"/>
              <a:t>    更新 </a:t>
            </a:r>
            <a:r>
              <a:rPr lang="en-US" altLang="zh-CN" dirty="0"/>
              <a:t>.NET </a:t>
            </a:r>
            <a:r>
              <a:rPr lang="zh-CN" altLang="en-US" dirty="0"/>
              <a:t>到最新版本</a:t>
            </a:r>
          </a:p>
        </p:txBody>
      </p:sp>
      <p:sp>
        <p:nvSpPr>
          <p:cNvPr id="4" name="矩形 3"/>
          <p:cNvSpPr/>
          <p:nvPr/>
        </p:nvSpPr>
        <p:spPr>
          <a:xfrm>
            <a:off x="4223792" y="4977467"/>
            <a:ext cx="4572000" cy="39574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1800" dirty="0"/>
              <a:t>https://www.microsoft.com/net/download</a:t>
            </a:r>
            <a:endParaRPr lang="zh-CN" altLang="en-US" sz="1800" dirty="0"/>
          </a:p>
        </p:txBody>
      </p:sp>
      <p:sp>
        <p:nvSpPr>
          <p:cNvPr id="5" name="矩形 4"/>
          <p:cNvSpPr/>
          <p:nvPr/>
        </p:nvSpPr>
        <p:spPr>
          <a:xfrm>
            <a:off x="4007768" y="4646410"/>
            <a:ext cx="3560837" cy="3957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800" dirty="0"/>
              <a:t>Help =&gt; Check for Update</a:t>
            </a:r>
            <a:endParaRPr lang="zh-CN" altLang="en-US" sz="18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8200" y="463593"/>
            <a:ext cx="8675934" cy="5930814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51982" y="818858"/>
            <a:ext cx="8321656" cy="5688632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C7FE37FC-40CB-460B-9EBC-141B22A193F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2185" y="1588002"/>
            <a:ext cx="3857143" cy="4923809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92351CB8-990A-4487-A11E-7C57B8621270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工具及开发流程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BC04712-5F61-4BC3-8EE7-6ACD7A000A7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dirty="0"/>
              <a:t>  Qt Visual Studio Tools</a:t>
            </a:r>
          </a:p>
          <a:p>
            <a:r>
              <a:rPr lang="en-US" altLang="zh-CN" dirty="0"/>
              <a:t>  Windows App SDK / </a:t>
            </a:r>
            <a:r>
              <a:rPr lang="en-US" altLang="zh-CN" dirty="0" err="1"/>
              <a:t>WinUI</a:t>
            </a:r>
            <a:r>
              <a:rPr lang="en-US" altLang="zh-CN" dirty="0"/>
              <a:t> 3.0: C++/WinRT, C#/WinRT</a:t>
            </a:r>
          </a:p>
          <a:p>
            <a:r>
              <a:rPr lang="en-US" altLang="zh-CN" dirty="0"/>
              <a:t>  Windows Template Studio</a:t>
            </a:r>
          </a:p>
          <a:p>
            <a:r>
              <a:rPr lang="en-US" altLang="zh-CN" dirty="0"/>
              <a:t>  Visual Studio </a:t>
            </a:r>
            <a:r>
              <a:rPr lang="en-US" altLang="zh-CN" dirty="0" err="1"/>
              <a:t>IntelliCode</a:t>
            </a:r>
            <a:endParaRPr lang="en-US" altLang="zh-CN" dirty="0"/>
          </a:p>
          <a:p>
            <a:r>
              <a:rPr lang="en-US" altLang="zh-CN" dirty="0"/>
              <a:t>  Microsoft Visual Studio Installer Projects</a:t>
            </a:r>
          </a:p>
          <a:p>
            <a:r>
              <a:rPr lang="en-US" altLang="zh-CN" dirty="0"/>
              <a:t>  python</a:t>
            </a:r>
          </a:p>
          <a:p>
            <a:r>
              <a:rPr lang="en-US" altLang="zh-CN" dirty="0"/>
              <a:t>  Markdown Editor V2</a:t>
            </a:r>
          </a:p>
          <a:p>
            <a:r>
              <a:rPr lang="en-US" altLang="zh-CN" dirty="0"/>
              <a:t>  </a:t>
            </a:r>
            <a:r>
              <a:rPr lang="en-US" altLang="zh-CN" dirty="0" err="1"/>
              <a:t>Github</a:t>
            </a:r>
            <a:r>
              <a:rPr lang="en-US" altLang="zh-CN" dirty="0"/>
              <a:t> </a:t>
            </a:r>
            <a:r>
              <a:rPr lang="en-US" altLang="zh-CN" dirty="0" err="1"/>
              <a:t>CoPilot</a:t>
            </a:r>
            <a:endParaRPr lang="en-US" altLang="zh-CN" dirty="0"/>
          </a:p>
          <a:p>
            <a:r>
              <a:rPr lang="en-US" altLang="zh-CN" dirty="0"/>
              <a:t>  Live Share 2022</a:t>
            </a:r>
          </a:p>
          <a:p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2B6419C-09C2-4FD8-BEF0-EC5B956213E9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工具及开发流程</a:t>
            </a:r>
          </a:p>
        </p:txBody>
      </p:sp>
      <p:sp>
        <p:nvSpPr>
          <p:cNvPr id="5" name="内容占位符 1">
            <a:extLst>
              <a:ext uri="{FF2B5EF4-FFF2-40B4-BE49-F238E27FC236}">
                <a16:creationId xmlns:a16="http://schemas.microsoft.com/office/drawing/2014/main" id="{AF31029C-4406-41D1-A852-9AFB97A2F6D8}"/>
              </a:ext>
            </a:extLst>
          </p:cNvPr>
          <p:cNvSpPr txBox="1">
            <a:spLocks/>
          </p:cNvSpPr>
          <p:nvPr/>
        </p:nvSpPr>
        <p:spPr bwMode="auto">
          <a:xfrm>
            <a:off x="4871864" y="4581129"/>
            <a:ext cx="6130628" cy="17307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t" anchorCtr="0" compatLnSpc="1">
            <a:noAutofit/>
          </a:bodyPr>
          <a:lstStyle>
            <a:lvl1pPr marL="171395" indent="-171395" algn="l" rtl="0" eaLnBrk="1" fontAlgn="base" hangingPunct="1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 sz="20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514183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宋体" panose="02010600030101010101" pitchFamily="2" charset="-122"/>
              <a:buChar char="–"/>
              <a:defRPr sz="17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856972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Wingdings" panose="05000000000000000000" charset="0"/>
              <a:buChar char=""/>
              <a:defRPr sz="14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199760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542548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1885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228126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2571549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2914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None/>
            </a:pPr>
            <a:r>
              <a:rPr lang="zh-CN" altLang="en-US" sz="2400" kern="0" dirty="0">
                <a:solidFill>
                  <a:schemeClr val="accent2">
                    <a:lumMod val="50000"/>
                  </a:schemeClr>
                </a:solidFill>
              </a:rPr>
              <a:t>安装步骤：</a:t>
            </a:r>
            <a:endParaRPr lang="en-US" altLang="zh-CN" sz="2400" b="1" kern="0" dirty="0">
              <a:solidFill>
                <a:schemeClr val="accent2">
                  <a:lumMod val="5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p"/>
            </a:pPr>
            <a:r>
              <a:rPr lang="en-US" altLang="zh-CN" sz="2000" b="0" kern="0" dirty="0">
                <a:solidFill>
                  <a:schemeClr val="accent2">
                    <a:lumMod val="50000"/>
                  </a:schemeClr>
                </a:solidFill>
              </a:rPr>
              <a:t> Tools =&gt; Extensions and Updates</a:t>
            </a:r>
          </a:p>
          <a:p>
            <a:pPr>
              <a:buFont typeface="Wingdings" panose="05000000000000000000" pitchFamily="2" charset="2"/>
              <a:buChar char="p"/>
            </a:pPr>
            <a:r>
              <a:rPr lang="zh-CN" altLang="en-US" sz="2000" b="0" kern="0" dirty="0">
                <a:solidFill>
                  <a:schemeClr val="accent2">
                    <a:lumMod val="50000"/>
                  </a:schemeClr>
                </a:solidFill>
              </a:rPr>
              <a:t> 在</a:t>
            </a:r>
            <a:r>
              <a:rPr lang="en-US" altLang="zh-CN" sz="2000" b="0" kern="0" dirty="0">
                <a:solidFill>
                  <a:schemeClr val="accent2">
                    <a:lumMod val="50000"/>
                  </a:schemeClr>
                </a:solidFill>
              </a:rPr>
              <a:t>Online</a:t>
            </a:r>
            <a:r>
              <a:rPr lang="zh-CN" altLang="en-US" sz="2000" b="0" kern="0" dirty="0">
                <a:solidFill>
                  <a:schemeClr val="accent2">
                    <a:lumMod val="50000"/>
                  </a:schemeClr>
                </a:solidFill>
              </a:rPr>
              <a:t>中搜索要安装的扩展</a:t>
            </a:r>
            <a:endParaRPr lang="en-US" altLang="zh-CN" sz="2000" b="0" kern="0" dirty="0">
              <a:solidFill>
                <a:schemeClr val="accent2">
                  <a:lumMod val="5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p"/>
            </a:pPr>
            <a:r>
              <a:rPr lang="zh-CN" altLang="en-US" sz="2000" b="0" kern="0" dirty="0">
                <a:solidFill>
                  <a:schemeClr val="accent2">
                    <a:lumMod val="50000"/>
                  </a:schemeClr>
                </a:solidFill>
              </a:rPr>
              <a:t> 点击下载安装（完成后需要重启</a:t>
            </a:r>
            <a:r>
              <a:rPr lang="en-US" altLang="zh-CN" sz="2000" b="0" kern="0" dirty="0">
                <a:solidFill>
                  <a:schemeClr val="accent2">
                    <a:lumMod val="50000"/>
                  </a:schemeClr>
                </a:solidFill>
              </a:rPr>
              <a:t>VS</a:t>
            </a:r>
            <a:r>
              <a:rPr lang="zh-CN" altLang="en-US" sz="2000" b="0" kern="0" dirty="0">
                <a:solidFill>
                  <a:schemeClr val="accent2">
                    <a:lumMod val="50000"/>
                  </a:schemeClr>
                </a:solidFill>
              </a:rPr>
              <a:t>）</a:t>
            </a:r>
            <a:endParaRPr lang="en-US" altLang="zh-CN" sz="2000" b="0" kern="0" dirty="0">
              <a:solidFill>
                <a:schemeClr val="accent2">
                  <a:lumMod val="5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p"/>
            </a:pPr>
            <a:endParaRPr lang="en-US" altLang="zh-CN" sz="2400" b="1" kern="0" dirty="0">
              <a:solidFill>
                <a:schemeClr val="accent2">
                  <a:lumMod val="5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p"/>
            </a:pPr>
            <a:endParaRPr lang="en-US" altLang="zh-CN" sz="2400" b="1" kern="0" dirty="0">
              <a:solidFill>
                <a:schemeClr val="accent2">
                  <a:lumMod val="5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p"/>
            </a:pPr>
            <a:endParaRPr lang="en-US" altLang="zh-CN" sz="2400" b="1" kern="0" dirty="0">
              <a:solidFill>
                <a:schemeClr val="accent2">
                  <a:lumMod val="5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p"/>
            </a:pPr>
            <a:endParaRPr lang="en-US" altLang="zh-CN" sz="2400" b="1" kern="0" dirty="0">
              <a:solidFill>
                <a:schemeClr val="accent2">
                  <a:lumMod val="5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p"/>
            </a:pPr>
            <a:endParaRPr lang="en-US" altLang="zh-CN" sz="2400" b="1" kern="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2E6F9466-EE9F-4FE2-A9B8-D59406D30DCE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Visual Studio Community 2022 extensions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1863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E427F29-6FB1-442F-89B4-07CF364087E9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Agenda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13298FE-B214-4829-91B4-DE190C1B344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</a:rPr>
              <a:t>工具及开发流程</a:t>
            </a:r>
            <a:endParaRPr lang="en-US" altLang="zh-CN" sz="3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sz="3200" dirty="0"/>
              <a:t> </a:t>
            </a:r>
            <a:r>
              <a:rPr lang="zh-CN" altLang="en-US" sz="3200" dirty="0"/>
              <a:t>编程语言</a:t>
            </a:r>
            <a:endParaRPr lang="en-US" altLang="zh-CN" sz="3200" dirty="0"/>
          </a:p>
          <a:p>
            <a:r>
              <a:rPr lang="zh-CN" altLang="en-US" sz="3200" dirty="0"/>
              <a:t> 应用程序类型</a:t>
            </a:r>
            <a:endParaRPr lang="en-US" altLang="zh-CN" sz="3200" dirty="0"/>
          </a:p>
          <a:p>
            <a:r>
              <a:rPr lang="zh-CN" altLang="en-US" sz="3200" dirty="0"/>
              <a:t> 函数指针与委托</a:t>
            </a:r>
            <a:endParaRPr lang="en-US" altLang="zh-CN" sz="3200" dirty="0"/>
          </a:p>
          <a:p>
            <a:r>
              <a:rPr lang="en-US" altLang="zh-CN" sz="3200" dirty="0"/>
              <a:t> </a:t>
            </a:r>
            <a:r>
              <a:rPr lang="zh-CN" altLang="en-US" sz="3200" dirty="0"/>
              <a:t>代码管理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C28E525-E5E3-4D90-8D91-4CD3254FD748}"/>
              </a:ext>
            </a:extLst>
          </p:cNvPr>
          <p:cNvSpPr txBox="1"/>
          <p:nvPr/>
        </p:nvSpPr>
        <p:spPr>
          <a:xfrm>
            <a:off x="814499" y="2356375"/>
            <a:ext cx="10515600" cy="5355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395" lvl="0" indent="-171395" algn="l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/>
            </a:pPr>
            <a:r>
              <a:rPr lang="zh-CN" altLang="en-US" sz="3200" b="0" kern="0" dirty="0">
                <a:solidFill>
                  <a:srgbClr val="BD582C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编程语言</a:t>
            </a:r>
            <a:endParaRPr kumimoji="0" lang="en-US" altLang="zh-CN" sz="3200" b="0" i="0" u="none" strike="noStrike" kern="0" cap="none" spc="0" normalizeH="0" baseline="0" noProof="0" dirty="0">
              <a:ln>
                <a:noFill/>
              </a:ln>
              <a:solidFill>
                <a:srgbClr val="BD582C">
                  <a:lumMod val="75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8220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0819AC99-43FD-492F-A475-606FE339D401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Windows </a:t>
            </a:r>
            <a:r>
              <a:rPr lang="zh-CN" altLang="en-US" dirty="0"/>
              <a:t>编程语言的选择</a:t>
            </a:r>
          </a:p>
        </p:txBody>
      </p:sp>
      <p:sp>
        <p:nvSpPr>
          <p:cNvPr id="5" name="矩形 4"/>
          <p:cNvSpPr/>
          <p:nvPr/>
        </p:nvSpPr>
        <p:spPr>
          <a:xfrm>
            <a:off x="2495600" y="5085184"/>
            <a:ext cx="7121674" cy="14691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多多动手练习是学习本课程的</a:t>
            </a:r>
            <a:endParaRPr lang="en-US" altLang="zh-CN" dirty="0">
              <a:solidFill>
                <a:schemeClr val="tx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唯一诀窍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279576" y="4437112"/>
            <a:ext cx="7570470" cy="700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开发效率与运行效率常常是一对矛盾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83B18954-8111-479A-B2BF-DFBC132A934C}"/>
              </a:ext>
            </a:extLst>
          </p:cNvPr>
          <p:cNvSpPr/>
          <p:nvPr/>
        </p:nvSpPr>
        <p:spPr>
          <a:xfrm>
            <a:off x="6600056" y="1218788"/>
            <a:ext cx="5424264" cy="5656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zh-CN" altLang="en-US" sz="28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托管代码、托管数据和托管类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6E18D8E-21E2-4338-9C09-21EF9C4CECEF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编程语言</a:t>
            </a:r>
          </a:p>
        </p:txBody>
      </p:sp>
      <p:sp>
        <p:nvSpPr>
          <p:cNvPr id="8" name="内容占位符 7">
            <a:extLst>
              <a:ext uri="{FF2B5EF4-FFF2-40B4-BE49-F238E27FC236}">
                <a16:creationId xmlns:a16="http://schemas.microsoft.com/office/drawing/2014/main" id="{EB960A40-5741-444E-BC80-2F55C1723403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zh-CN" altLang="en-US" dirty="0"/>
              <a:t>  在</a:t>
            </a:r>
            <a:r>
              <a:rPr lang="en-US" altLang="zh-CN" dirty="0"/>
              <a:t>Visual Studio</a:t>
            </a:r>
            <a:r>
              <a:rPr lang="zh-CN" altLang="en-US" dirty="0"/>
              <a:t>提供的各种语言工具中，只有用</a:t>
            </a:r>
            <a:r>
              <a:rPr lang="en-US" altLang="zh-CN" dirty="0"/>
              <a:t>Visual C++</a:t>
            </a:r>
            <a:r>
              <a:rPr lang="zh-CN" altLang="en-US" dirty="0"/>
              <a:t>才能编写传统的</a:t>
            </a:r>
            <a:r>
              <a:rPr lang="en-US" altLang="zh-CN" dirty="0"/>
              <a:t>Windows</a:t>
            </a:r>
            <a:r>
              <a:rPr lang="zh-CN" altLang="en-US" dirty="0"/>
              <a:t>应用程序。</a:t>
            </a:r>
            <a:r>
              <a:rPr lang="en-US" altLang="zh-CN" dirty="0"/>
              <a:t>VC</a:t>
            </a:r>
            <a:r>
              <a:rPr lang="zh-CN" altLang="en-US" dirty="0"/>
              <a:t>也是</a:t>
            </a:r>
            <a:r>
              <a:rPr lang="en-US" altLang="zh-CN" dirty="0"/>
              <a:t>VS</a:t>
            </a:r>
            <a:r>
              <a:rPr lang="zh-CN" altLang="en-US" dirty="0"/>
              <a:t>中唯一的一种可以同时</a:t>
            </a:r>
            <a:r>
              <a:rPr lang="en-US" altLang="zh-CN" dirty="0"/>
              <a:t>[</a:t>
            </a:r>
            <a:r>
              <a:rPr lang="zh-CN" altLang="en-US" dirty="0"/>
              <a:t>混合</a:t>
            </a:r>
            <a:r>
              <a:rPr lang="en-US" altLang="zh-CN" dirty="0"/>
              <a:t>]</a:t>
            </a:r>
            <a:r>
              <a:rPr lang="zh-CN" altLang="en-US" dirty="0"/>
              <a:t>编写非托管（</a:t>
            </a:r>
            <a:r>
              <a:rPr lang="en-US" altLang="zh-CN" dirty="0"/>
              <a:t>API</a:t>
            </a:r>
            <a:r>
              <a:rPr lang="zh-CN" altLang="en-US" dirty="0"/>
              <a:t>与</a:t>
            </a:r>
            <a:r>
              <a:rPr lang="en-US" altLang="zh-CN" dirty="0"/>
              <a:t>MFC/ATL</a:t>
            </a:r>
            <a:r>
              <a:rPr lang="zh-CN" altLang="en-US" dirty="0"/>
              <a:t>）程序和托管（</a:t>
            </a:r>
            <a:r>
              <a:rPr lang="en-US" altLang="zh-CN" dirty="0"/>
              <a:t>.NET</a:t>
            </a:r>
            <a:r>
              <a:rPr lang="zh-CN" altLang="en-US" dirty="0"/>
              <a:t>）程序的工具，</a:t>
            </a:r>
          </a:p>
          <a:p>
            <a:r>
              <a:rPr lang="zh-CN" altLang="en-US" dirty="0"/>
              <a:t>  </a:t>
            </a:r>
            <a:r>
              <a:rPr lang="en-US" altLang="zh-CN" dirty="0"/>
              <a:t>VS</a:t>
            </a:r>
            <a:r>
              <a:rPr lang="zh-CN" altLang="en-US" dirty="0"/>
              <a:t>中的其他语言工具（如</a:t>
            </a:r>
            <a:r>
              <a:rPr lang="en-US" altLang="zh-CN" dirty="0"/>
              <a:t>C#</a:t>
            </a:r>
            <a:r>
              <a:rPr lang="zh-CN" altLang="en-US" dirty="0"/>
              <a:t>、</a:t>
            </a:r>
            <a:r>
              <a:rPr lang="en-US" altLang="zh-CN" dirty="0"/>
              <a:t>VB</a:t>
            </a:r>
            <a:r>
              <a:rPr lang="zh-CN" altLang="en-US" dirty="0"/>
              <a:t>和</a:t>
            </a:r>
            <a:r>
              <a:rPr lang="en-US" altLang="zh-CN" dirty="0"/>
              <a:t>F# </a:t>
            </a:r>
            <a:r>
              <a:rPr lang="zh-CN" altLang="en-US" dirty="0"/>
              <a:t>等）则只能编写</a:t>
            </a:r>
            <a:r>
              <a:rPr lang="en-US" altLang="zh-CN" dirty="0"/>
              <a:t>.NET</a:t>
            </a:r>
            <a:r>
              <a:rPr lang="zh-CN" altLang="en-US" dirty="0"/>
              <a:t>环境下的托管程序</a:t>
            </a:r>
          </a:p>
          <a:p>
            <a:r>
              <a:rPr lang="zh-CN" altLang="en-US" dirty="0"/>
              <a:t>  本课程使用 </a:t>
            </a:r>
            <a:r>
              <a:rPr lang="en-US" altLang="zh-CN" dirty="0"/>
              <a:t>C++, C# </a:t>
            </a:r>
            <a:r>
              <a:rPr lang="zh-CN" altLang="en-US" dirty="0"/>
              <a:t>及 </a:t>
            </a:r>
            <a:r>
              <a:rPr lang="en-US" altLang="zh-CN" dirty="0"/>
              <a:t>python </a:t>
            </a:r>
            <a:r>
              <a:rPr lang="zh-CN" altLang="en-US" dirty="0"/>
              <a:t>来进行教学</a:t>
            </a:r>
            <a:r>
              <a:rPr lang="en-US" altLang="zh-CN" dirty="0"/>
              <a:t>, </a:t>
            </a:r>
            <a:r>
              <a:rPr lang="zh-CN" altLang="en-US" dirty="0"/>
              <a:t>并推荐 </a:t>
            </a:r>
            <a:r>
              <a:rPr lang="en-US" altLang="zh-CN" dirty="0"/>
              <a:t>node.js</a:t>
            </a:r>
          </a:p>
          <a:p>
            <a:r>
              <a:rPr lang="en-US" altLang="zh-CN" dirty="0"/>
              <a:t>  </a:t>
            </a:r>
            <a:r>
              <a:rPr lang="zh-CN" altLang="en-US" dirty="0"/>
              <a:t>参考阅读材料 </a:t>
            </a:r>
            <a:r>
              <a:rPr lang="en-US" altLang="zh-CN" dirty="0"/>
              <a:t>:</a:t>
            </a:r>
          </a:p>
          <a:p>
            <a:pPr marL="0" indent="0">
              <a:buNone/>
            </a:pPr>
            <a:r>
              <a:rPr lang="en-US" altLang="zh-CN" sz="1600" dirty="0"/>
              <a:t>https://docs.microsoft.com/en-us/windows/apps/desktop/choose-your-platform</a:t>
            </a:r>
          </a:p>
          <a:p>
            <a:pPr marL="0" indent="0">
              <a:buNone/>
            </a:pPr>
            <a:r>
              <a:rPr lang="en-US" altLang="zh-CN" sz="1600" dirty="0"/>
              <a:t>https://docs.microsoft.com/en-us/windows/apps/desktop/#choose-your-app-type</a:t>
            </a:r>
          </a:p>
          <a:p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D399B31F-91CF-46CE-9DD4-68278414003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365128"/>
            <a:ext cx="10515600" cy="1325563"/>
          </a:xfrm>
        </p:spPr>
        <p:txBody>
          <a:bodyPr/>
          <a:lstStyle/>
          <a:p>
            <a:r>
              <a:rPr lang="zh-CN" altLang="en-US" dirty="0"/>
              <a:t>建议自学或选修 </a:t>
            </a:r>
            <a:r>
              <a:rPr lang="en-US" altLang="zh-CN" dirty="0"/>
              <a:t>Python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DD6941C-7F2E-4D19-BDC0-B659E495AF4E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编程语言</a:t>
            </a:r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E17F511F-85A4-4EFF-BEBC-6E97C657C500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zh-CN" altLang="en-US" dirty="0"/>
              <a:t>  对比熟悉的语言快速入门（如 </a:t>
            </a:r>
            <a:r>
              <a:rPr lang="en-US" altLang="zh-CN" dirty="0"/>
              <a:t>C++ </a:t>
            </a:r>
            <a:r>
              <a:rPr lang="zh-CN" altLang="en-US" dirty="0"/>
              <a:t>程序员学 </a:t>
            </a:r>
            <a:r>
              <a:rPr lang="en-US" altLang="zh-CN" dirty="0"/>
              <a:t>Python</a:t>
            </a:r>
            <a:r>
              <a:rPr lang="zh-CN" altLang="en-US" dirty="0"/>
              <a:t>）</a:t>
            </a:r>
          </a:p>
          <a:p>
            <a:r>
              <a:rPr lang="zh-CN" altLang="en-US" dirty="0"/>
              <a:t>  在人工智能算法特别是深度强化学习研究领域有着优良的生态环境</a:t>
            </a:r>
          </a:p>
          <a:p>
            <a:r>
              <a:rPr lang="zh-CN" altLang="en-US" dirty="0"/>
              <a:t>  适合做算法研究、大数据分析</a:t>
            </a:r>
            <a:endParaRPr lang="en-US" altLang="zh-CN" dirty="0"/>
          </a:p>
          <a:p>
            <a:r>
              <a:rPr lang="zh-CN" altLang="en-US" dirty="0"/>
              <a:t>  </a:t>
            </a:r>
            <a:r>
              <a:rPr lang="en-US" altLang="zh-CN" dirty="0"/>
              <a:t>VS </a:t>
            </a:r>
            <a:r>
              <a:rPr lang="zh-CN" altLang="en-US" dirty="0"/>
              <a:t>对 </a:t>
            </a:r>
            <a:r>
              <a:rPr lang="en-US" altLang="zh-CN" dirty="0"/>
              <a:t>Python </a:t>
            </a:r>
            <a:r>
              <a:rPr lang="zh-CN" altLang="en-US" dirty="0"/>
              <a:t>有非常好的支持，入门容易</a:t>
            </a:r>
            <a:endParaRPr lang="en-US" altLang="zh-CN" dirty="0"/>
          </a:p>
          <a:p>
            <a:pPr lvl="1"/>
            <a:r>
              <a:rPr lang="zh-CN" altLang="en-US" dirty="0"/>
              <a:t>安装 </a:t>
            </a:r>
            <a:r>
              <a:rPr lang="en-US" altLang="zh-CN" dirty="0"/>
              <a:t>msys2: https://gitee.com/principlewindows/vsMem/blob/master/tools/msys2.md</a:t>
            </a:r>
          </a:p>
          <a:p>
            <a:pPr lvl="1"/>
            <a:r>
              <a:rPr lang="zh-CN" altLang="en-US" dirty="0"/>
              <a:t>安装 </a:t>
            </a:r>
            <a:r>
              <a:rPr lang="en-US" altLang="zh-CN" dirty="0"/>
              <a:t>anaconda: https://gitee.com/industry-ai/pyMem/blob/master/anaconda.md</a:t>
            </a:r>
          </a:p>
          <a:p>
            <a:pPr lvl="1"/>
            <a:r>
              <a:rPr lang="zh-CN" altLang="en-US" dirty="0"/>
              <a:t>学会在 </a:t>
            </a:r>
            <a:r>
              <a:rPr lang="en-US" altLang="zh-CN" dirty="0"/>
              <a:t>vs </a:t>
            </a:r>
            <a:r>
              <a:rPr lang="zh-CN" altLang="en-US" dirty="0"/>
              <a:t>中为 </a:t>
            </a:r>
            <a:r>
              <a:rPr lang="en-US" altLang="zh-CN" dirty="0"/>
              <a:t>python </a:t>
            </a:r>
            <a:r>
              <a:rPr lang="zh-CN" altLang="en-US" dirty="0"/>
              <a:t>项目创建环境 </a:t>
            </a:r>
            <a:r>
              <a:rPr lang="en-US" altLang="zh-CN" dirty="0"/>
              <a:t>create environment</a:t>
            </a:r>
            <a:r>
              <a:rPr lang="zh-CN" altLang="en-US" dirty="0"/>
              <a:t>，学会激活环境</a:t>
            </a:r>
            <a:endParaRPr lang="en-US" altLang="zh-CN" dirty="0"/>
          </a:p>
          <a:p>
            <a:pPr lvl="1"/>
            <a:r>
              <a:rPr lang="zh-CN" altLang="en-US" dirty="0"/>
              <a:t>如果对人工智能感兴趣，学会安装 </a:t>
            </a:r>
            <a:r>
              <a:rPr lang="en-US" altLang="zh-CN" dirty="0" err="1"/>
              <a:t>pytorch</a:t>
            </a:r>
            <a:r>
              <a:rPr lang="en-US" altLang="zh-CN" dirty="0"/>
              <a:t>, gym </a:t>
            </a:r>
            <a:r>
              <a:rPr lang="zh-CN" altLang="en-US" dirty="0"/>
              <a:t>等，参见： </a:t>
            </a:r>
            <a:r>
              <a:rPr lang="en-US" altLang="zh-CN" dirty="0"/>
              <a:t>https://gitee.com/principlewindows/vsMem/blob/master/coding/python/pytorch.md https://gitee.com/principlewindows/vsMem/blob/master/coding/python/gym.md</a:t>
            </a:r>
            <a:endParaRPr lang="zh-CN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6DCD271-62B0-4698-9E74-133FEB81E8C7}"/>
              </a:ext>
            </a:extLst>
          </p:cNvPr>
          <p:cNvSpPr/>
          <p:nvPr/>
        </p:nvSpPr>
        <p:spPr>
          <a:xfrm>
            <a:off x="2495600" y="5085184"/>
            <a:ext cx="7121674" cy="14691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世界在快速迈向智能的时代</a:t>
            </a:r>
            <a:endParaRPr lang="en-US" altLang="zh-CN" dirty="0">
              <a:solidFill>
                <a:schemeClr val="tx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应该熟练掌握该领域的基本武器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19928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D399B31F-91CF-46CE-9DD4-68278414003E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zh-CN" altLang="en-US" dirty="0"/>
              <a:t>建议选修 </a:t>
            </a:r>
            <a:r>
              <a:rPr lang="en-US" altLang="zh-CN" dirty="0"/>
              <a:t>C++</a:t>
            </a:r>
            <a:r>
              <a:rPr lang="zh-CN" altLang="en-US" dirty="0"/>
              <a:t>及 </a:t>
            </a:r>
            <a:r>
              <a:rPr lang="en-US" altLang="zh-CN" dirty="0"/>
              <a:t>C# </a:t>
            </a:r>
            <a:r>
              <a:rPr lang="zh-CN" altLang="en-US" dirty="0"/>
              <a:t>课程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B558403-07E3-4E29-9281-A1A0CF078685}"/>
              </a:ext>
            </a:extLst>
          </p:cNvPr>
          <p:cNvSpPr txBox="1"/>
          <p:nvPr/>
        </p:nvSpPr>
        <p:spPr>
          <a:xfrm>
            <a:off x="6911617" y="1628800"/>
            <a:ext cx="5256584" cy="1168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8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C++ </a:t>
            </a:r>
            <a:r>
              <a:rPr lang="zh-CN" altLang="en-US" sz="28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越来越精英化 </a:t>
            </a:r>
            <a:r>
              <a:rPr lang="zh-CN" altLang="en-US" sz="18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远离生产专注研发</a:t>
            </a:r>
            <a:endParaRPr lang="en-US" altLang="zh-CN" sz="1800" dirty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 sz="28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C# </a:t>
            </a:r>
            <a:r>
              <a:rPr lang="zh-CN" altLang="en-US" sz="28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是高效率的生产语言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DD6941C-7F2E-4D19-BDC0-B659E495AF4E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编程语言</a:t>
            </a:r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E17F511F-85A4-4EFF-BEBC-6E97C657C500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zh-CN" altLang="en-US" dirty="0"/>
              <a:t>  随着计算智能的进步 </a:t>
            </a:r>
            <a:r>
              <a:rPr lang="en-US" altLang="zh-CN" dirty="0"/>
              <a:t>C++ </a:t>
            </a:r>
            <a:r>
              <a:rPr lang="zh-CN" altLang="en-US" dirty="0"/>
              <a:t>大有用武之地</a:t>
            </a:r>
          </a:p>
          <a:p>
            <a:r>
              <a:rPr lang="zh-CN" altLang="en-US" dirty="0"/>
              <a:t>  </a:t>
            </a:r>
            <a:r>
              <a:rPr lang="en-US" altLang="zh-CN" dirty="0"/>
              <a:t>C# </a:t>
            </a:r>
            <a:r>
              <a:rPr lang="zh-CN" altLang="en-US" dirty="0"/>
              <a:t>是本课程的先修课程，建议选修或自学</a:t>
            </a:r>
          </a:p>
          <a:p>
            <a:r>
              <a:rPr lang="zh-CN" altLang="en-US" dirty="0"/>
              <a:t>  逐步熟练掌握 </a:t>
            </a:r>
            <a:r>
              <a:rPr lang="en-US" altLang="zh-CN" dirty="0"/>
              <a:t>XAML</a:t>
            </a:r>
          </a:p>
          <a:p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76F489D-E1FE-4357-A284-E005544EA914}"/>
              </a:ext>
            </a:extLst>
          </p:cNvPr>
          <p:cNvSpPr txBox="1"/>
          <p:nvPr/>
        </p:nvSpPr>
        <p:spPr>
          <a:xfrm>
            <a:off x="1087481" y="4365104"/>
            <a:ext cx="10017037" cy="6305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400" b="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Create a C++ extension for Python</a:t>
            </a:r>
          </a:p>
          <a:p>
            <a:pPr algn="l"/>
            <a:r>
              <a:rPr lang="en-US" altLang="zh-CN" sz="1400" b="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https://docs.microsoft.com/en-us/visualstudio/python/working-with-c-cpp-python-in-visual-studio?view=vs-2022</a:t>
            </a:r>
            <a:endParaRPr lang="zh-CN" altLang="en-US" sz="1400" b="0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3008222734"/>
              </p:ext>
            </p:extLst>
          </p:nvPr>
        </p:nvGraphicFramePr>
        <p:xfrm>
          <a:off x="695400" y="1415390"/>
          <a:ext cx="10585176" cy="5229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标题 4"/>
          <p:cNvSpPr>
            <a:spLocks noGrp="1"/>
          </p:cNvSpPr>
          <p:nvPr>
            <p:ph type="ctrTitle"/>
          </p:nvPr>
        </p:nvSpPr>
        <p:spPr>
          <a:xfrm>
            <a:off x="0" y="174928"/>
            <a:ext cx="3517258" cy="1027366"/>
          </a:xfrm>
        </p:spPr>
        <p:txBody>
          <a:bodyPr>
            <a:normAutofit/>
          </a:bodyPr>
          <a:lstStyle/>
          <a:p>
            <a:pPr lvl="0"/>
            <a:r>
              <a:rPr lang="en-US" altLang="zh-CN" dirty="0"/>
              <a:t>outlines</a:t>
            </a:r>
            <a:endParaRPr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8697214-5DFE-4C80-BECB-8087C622BF6F}"/>
              </a:ext>
            </a:extLst>
          </p:cNvPr>
          <p:cNvSpPr/>
          <p:nvPr/>
        </p:nvSpPr>
        <p:spPr>
          <a:xfrm>
            <a:off x="8675701" y="4756373"/>
            <a:ext cx="1765173" cy="904875"/>
          </a:xfrm>
          <a:prstGeom prst="rect">
            <a:avLst/>
          </a:prstGeom>
        </p:spPr>
        <p:txBody>
          <a:bodyPr wrap="none" fromWordArt="1">
            <a:prstTxWarp prst="textCascadeUp">
              <a:avLst>
                <a:gd name="adj" fmla="val 44444"/>
              </a:avLst>
            </a:prstTxWarp>
            <a:normAutofit/>
            <a:scene3d>
              <a:camera prst="legacyPerspectiveFront">
                <a:rot lat="20520000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algn="ctr"/>
            <a:r>
              <a:rPr lang="en-US" altLang="zh-CN" sz="4400" dirty="0">
                <a:gradFill rotWithShape="0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  <a:tileRect/>
                </a:gradFill>
                <a:latin typeface="华文行楷" charset="0"/>
                <a:ea typeface="华文行楷" charset="0"/>
              </a:rPr>
              <a:t>new tech</a:t>
            </a:r>
            <a:endParaRPr lang="zh-CN" altLang="en-US" sz="4400" dirty="0">
              <a:gradFill rotWithShape="0">
                <a:gsLst>
                  <a:gs pos="0">
                    <a:srgbClr val="FFE701"/>
                  </a:gs>
                  <a:gs pos="100000">
                    <a:srgbClr val="FE3E02"/>
                  </a:gs>
                </a:gsLst>
                <a:lin ang="5400000" scaled="1"/>
                <a:tileRect/>
              </a:gradFill>
              <a:latin typeface="华文行楷" charset="0"/>
              <a:ea typeface="华文行楷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80EC7F3-B005-4C1A-B7CE-F0B62F6891CA}"/>
              </a:ext>
            </a:extLst>
          </p:cNvPr>
          <p:cNvSpPr/>
          <p:nvPr/>
        </p:nvSpPr>
        <p:spPr>
          <a:xfrm>
            <a:off x="9203714" y="5692477"/>
            <a:ext cx="1123950" cy="904875"/>
          </a:xfrm>
          <a:prstGeom prst="rect">
            <a:avLst/>
          </a:prstGeom>
        </p:spPr>
        <p:txBody>
          <a:bodyPr wrap="none" fromWordArt="1">
            <a:prstTxWarp prst="textCascadeUp">
              <a:avLst>
                <a:gd name="adj" fmla="val 44444"/>
              </a:avLst>
            </a:prstTxWarp>
            <a:normAutofit/>
            <a:scene3d>
              <a:camera prst="legacyPerspectiveFront">
                <a:rot lat="20520000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algn="ctr"/>
            <a:r>
              <a:rPr lang="en-US" altLang="zh-CN" sz="4400" dirty="0">
                <a:gradFill rotWithShape="0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  <a:tileRect/>
                </a:gradFill>
                <a:latin typeface="华文行楷" charset="0"/>
                <a:ea typeface="华文行楷" charset="0"/>
              </a:rPr>
              <a:t>future</a:t>
            </a:r>
            <a:endParaRPr lang="zh-CN" altLang="en-US" sz="4400" dirty="0">
              <a:gradFill rotWithShape="0">
                <a:gsLst>
                  <a:gs pos="0">
                    <a:srgbClr val="FFE701"/>
                  </a:gs>
                  <a:gs pos="100000">
                    <a:srgbClr val="FE3E02"/>
                  </a:gs>
                </a:gsLst>
                <a:lin ang="5400000" scaled="1"/>
                <a:tileRect/>
              </a:gradFill>
              <a:latin typeface="华文行楷" charset="0"/>
              <a:ea typeface="华文行楷" charset="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EC12B0A-459A-40A0-8395-BD6751EF91B6}"/>
              </a:ext>
            </a:extLst>
          </p:cNvPr>
          <p:cNvSpPr/>
          <p:nvPr/>
        </p:nvSpPr>
        <p:spPr>
          <a:xfrm>
            <a:off x="10464015" y="5949280"/>
            <a:ext cx="1727985" cy="7289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考试复习请以课本为线索 </a:t>
            </a:r>
            <a:r>
              <a:rPr lang="en-US" altLang="zh-CN" sz="1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!</a:t>
            </a:r>
            <a:endParaRPr lang="zh-CN" altLang="en-US" sz="18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03105D7-F409-41B2-8B79-373EFA571C9D}"/>
              </a:ext>
            </a:extLst>
          </p:cNvPr>
          <p:cNvSpPr/>
          <p:nvPr/>
        </p:nvSpPr>
        <p:spPr>
          <a:xfrm>
            <a:off x="8219259" y="3717032"/>
            <a:ext cx="1765173" cy="832867"/>
          </a:xfrm>
          <a:prstGeom prst="rect">
            <a:avLst/>
          </a:prstGeom>
        </p:spPr>
        <p:txBody>
          <a:bodyPr wrap="none" fromWordArt="1">
            <a:prstTxWarp prst="textCascadeUp">
              <a:avLst>
                <a:gd name="adj" fmla="val 44444"/>
              </a:avLst>
            </a:prstTxWarp>
            <a:normAutofit lnSpcReduction="10000"/>
            <a:scene3d>
              <a:camera prst="legacyPerspectiveFront">
                <a:rot lat="20520000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algn="ctr"/>
            <a:r>
              <a:rPr lang="en-US" altLang="zh-CN" sz="4400" dirty="0">
                <a:gradFill rotWithShape="0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  <a:tileRect/>
                </a:gradFill>
                <a:latin typeface="华文行楷" charset="0"/>
                <a:ea typeface="华文行楷" charset="0"/>
              </a:rPr>
              <a:t>classic</a:t>
            </a:r>
            <a:endParaRPr lang="zh-CN" altLang="en-US" sz="4400" dirty="0">
              <a:gradFill rotWithShape="0">
                <a:gsLst>
                  <a:gs pos="0">
                    <a:srgbClr val="FFE701"/>
                  </a:gs>
                  <a:gs pos="100000">
                    <a:srgbClr val="FE3E02"/>
                  </a:gs>
                </a:gsLst>
                <a:lin ang="5400000" scaled="1"/>
                <a:tileRect/>
              </a:gradFill>
              <a:latin typeface="华文行楷" charset="0"/>
              <a:ea typeface="华文行楷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0719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83CB889-864A-48B4-A20B-3444EFBE5EE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graphicEl>
                                              <a:dgm id="{083CB889-864A-48B4-A20B-3444EFBE5EE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graphicEl>
                                              <a:dgm id="{083CB889-864A-48B4-A20B-3444EFBE5EE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graphicEl>
                                              <a:dgm id="{083CB889-864A-48B4-A20B-3444EFBE5EE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DA9855D-7D78-437D-BD78-790FC97E081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graphicEl>
                                              <a:dgm id="{BDA9855D-7D78-437D-BD78-790FC97E081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>
                                            <p:graphicEl>
                                              <a:dgm id="{BDA9855D-7D78-437D-BD78-790FC97E081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>
                                            <p:graphicEl>
                                              <a:dgm id="{BDA9855D-7D78-437D-BD78-790FC97E081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DA2664F-D760-4676-988D-9DECE8C71CC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"/>
                                        <p:tgtEl>
                                          <p:spTgt spid="4">
                                            <p:graphicEl>
                                              <a:dgm id="{BDA2664F-D760-4676-988D-9DECE8C71CC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50" fill="hold"/>
                                        <p:tgtEl>
                                          <p:spTgt spid="4">
                                            <p:graphicEl>
                                              <a:dgm id="{BDA2664F-D760-4676-988D-9DECE8C71CC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" fill="hold"/>
                                        <p:tgtEl>
                                          <p:spTgt spid="4">
                                            <p:graphicEl>
                                              <a:dgm id="{BDA2664F-D760-4676-988D-9DECE8C71CC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907B27B-B246-4928-AC93-8A19B8E86AA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"/>
                                        <p:tgtEl>
                                          <p:spTgt spid="4">
                                            <p:graphicEl>
                                              <a:dgm id="{F907B27B-B246-4928-AC93-8A19B8E86AA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" fill="hold"/>
                                        <p:tgtEl>
                                          <p:spTgt spid="4">
                                            <p:graphicEl>
                                              <a:dgm id="{F907B27B-B246-4928-AC93-8A19B8E86AA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" fill="hold"/>
                                        <p:tgtEl>
                                          <p:spTgt spid="4">
                                            <p:graphicEl>
                                              <a:dgm id="{F907B27B-B246-4928-AC93-8A19B8E86AA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5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7FE62E54-E85F-4DBB-997F-689B5CDFD62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"/>
                                        <p:tgtEl>
                                          <p:spTgt spid="4">
                                            <p:graphicEl>
                                              <a:dgm id="{7FE62E54-E85F-4DBB-997F-689B5CDFD62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" fill="hold"/>
                                        <p:tgtEl>
                                          <p:spTgt spid="4">
                                            <p:graphicEl>
                                              <a:dgm id="{7FE62E54-E85F-4DBB-997F-689B5CDFD62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" fill="hold"/>
                                        <p:tgtEl>
                                          <p:spTgt spid="4">
                                            <p:graphicEl>
                                              <a:dgm id="{7FE62E54-E85F-4DBB-997F-689B5CDFD62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34905F94-283E-4E2E-B949-4A5102C3F22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"/>
                                        <p:tgtEl>
                                          <p:spTgt spid="4">
                                            <p:graphicEl>
                                              <a:dgm id="{34905F94-283E-4E2E-B949-4A5102C3F22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" fill="hold"/>
                                        <p:tgtEl>
                                          <p:spTgt spid="4">
                                            <p:graphicEl>
                                              <a:dgm id="{34905F94-283E-4E2E-B949-4A5102C3F22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" fill="hold"/>
                                        <p:tgtEl>
                                          <p:spTgt spid="4">
                                            <p:graphicEl>
                                              <a:dgm id="{34905F94-283E-4E2E-B949-4A5102C3F22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100"/>
                            </p:stCondLst>
                            <p:childTnLst>
                              <p:par>
                                <p:cTn id="3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D48952A-8DE3-45EB-8CB6-5152C3B3C50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"/>
                                        <p:tgtEl>
                                          <p:spTgt spid="4">
                                            <p:graphicEl>
                                              <a:dgm id="{9D48952A-8DE3-45EB-8CB6-5152C3B3C50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50" fill="hold"/>
                                        <p:tgtEl>
                                          <p:spTgt spid="4">
                                            <p:graphicEl>
                                              <a:dgm id="{9D48952A-8DE3-45EB-8CB6-5152C3B3C50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" fill="hold"/>
                                        <p:tgtEl>
                                          <p:spTgt spid="4">
                                            <p:graphicEl>
                                              <a:dgm id="{9D48952A-8DE3-45EB-8CB6-5152C3B3C50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A90FFE2-DE88-4B0D-886D-0593F18265A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"/>
                                        <p:tgtEl>
                                          <p:spTgt spid="4">
                                            <p:graphicEl>
                                              <a:dgm id="{4A90FFE2-DE88-4B0D-886D-0593F18265A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50" fill="hold"/>
                                        <p:tgtEl>
                                          <p:spTgt spid="4">
                                            <p:graphicEl>
                                              <a:dgm id="{4A90FFE2-DE88-4B0D-886D-0593F18265A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" fill="hold"/>
                                        <p:tgtEl>
                                          <p:spTgt spid="4">
                                            <p:graphicEl>
                                              <a:dgm id="{4A90FFE2-DE88-4B0D-886D-0593F18265A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150"/>
                            </p:stCondLst>
                            <p:childTnLst>
                              <p:par>
                                <p:cTn id="4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BC026BE-7CB9-4486-AAD6-ED1AA59A4D6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"/>
                                        <p:tgtEl>
                                          <p:spTgt spid="4">
                                            <p:graphicEl>
                                              <a:dgm id="{FBC026BE-7CB9-4486-AAD6-ED1AA59A4D6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50" fill="hold"/>
                                        <p:tgtEl>
                                          <p:spTgt spid="4">
                                            <p:graphicEl>
                                              <a:dgm id="{FBC026BE-7CB9-4486-AAD6-ED1AA59A4D6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" fill="hold"/>
                                        <p:tgtEl>
                                          <p:spTgt spid="4">
                                            <p:graphicEl>
                                              <a:dgm id="{FBC026BE-7CB9-4486-AAD6-ED1AA59A4D6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8B453A4-10D1-497E-82A0-9CF5B372D78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"/>
                                        <p:tgtEl>
                                          <p:spTgt spid="4">
                                            <p:graphicEl>
                                              <a:dgm id="{E8B453A4-10D1-497E-82A0-9CF5B372D78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50" fill="hold"/>
                                        <p:tgtEl>
                                          <p:spTgt spid="4">
                                            <p:graphicEl>
                                              <a:dgm id="{E8B453A4-10D1-497E-82A0-9CF5B372D78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" fill="hold"/>
                                        <p:tgtEl>
                                          <p:spTgt spid="4">
                                            <p:graphicEl>
                                              <a:dgm id="{E8B453A4-10D1-497E-82A0-9CF5B372D78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Dgm bld="one"/>
        </p:bldSub>
      </p:bldGraphic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B91A1B2F-415B-4EEA-AB96-7907B7E81FD4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zh-CN" altLang="en-US" dirty="0"/>
              <a:t>编程模型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9964B09-7472-4786-8B3B-C8DE28B2093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dirty="0"/>
              <a:t> homework: surf the following web pages  </a:t>
            </a:r>
          </a:p>
          <a:p>
            <a:pPr marL="0" indent="0">
              <a:buNone/>
            </a:pPr>
            <a:r>
              <a:rPr lang="en-US" altLang="zh-CN" sz="1400" dirty="0"/>
              <a:t>https://docs.microsoft.com/en-us/windows/desktop/rpc/the-programming-model</a:t>
            </a:r>
          </a:p>
          <a:p>
            <a:pPr marL="0" indent="0">
              <a:buNone/>
            </a:pPr>
            <a:r>
              <a:rPr lang="en-US" altLang="zh-CN" sz="1400" dirty="0"/>
              <a:t>http://programmingexamples.wikidot.com/windows-programming-model</a:t>
            </a:r>
          </a:p>
          <a:p>
            <a:pPr marL="0" indent="0">
              <a:buNone/>
            </a:pPr>
            <a:r>
              <a:rPr lang="en-US" altLang="zh-CN" sz="1400" dirty="0"/>
              <a:t>https://www.bowdoingroup.com/blog/cto-vp-engineering-chief-architect-differences/</a:t>
            </a:r>
          </a:p>
          <a:p>
            <a:pPr marL="0" indent="0">
              <a:buNone/>
            </a:pPr>
            <a:endParaRPr lang="en-US" altLang="zh-CN" sz="1400" dirty="0"/>
          </a:p>
          <a:p>
            <a:r>
              <a:rPr lang="en-US" altLang="zh-CN" dirty="0"/>
              <a:t> Windows </a:t>
            </a:r>
            <a:r>
              <a:rPr lang="zh-CN" altLang="en-US" dirty="0"/>
              <a:t>编程模型随着技术的进步动态改变形成中，不同的计算环境及不同的软件环境下形成不同的编程模型，云计算快速普及的时代 </a:t>
            </a:r>
            <a:r>
              <a:rPr lang="en-US" altLang="zh-CN" dirty="0"/>
              <a:t>MS </a:t>
            </a:r>
            <a:r>
              <a:rPr lang="zh-CN" altLang="en-US" dirty="0"/>
              <a:t>现在主推 </a:t>
            </a:r>
            <a:r>
              <a:rPr lang="en-US" altLang="zh-CN" dirty="0"/>
              <a:t>Azure</a:t>
            </a:r>
          </a:p>
          <a:p>
            <a:pPr lvl="1"/>
            <a:r>
              <a:rPr lang="en-US" altLang="zh-CN" dirty="0"/>
              <a:t>https://azure.microsoft.com/zh-cn/overview/what-is-azure/</a:t>
            </a:r>
          </a:p>
          <a:p>
            <a:pPr lvl="1"/>
            <a:r>
              <a:rPr lang="zh-CN" altLang="en-US" dirty="0"/>
              <a:t>传统的桌面开发模式依然有市场，但在快速向云端迁移</a:t>
            </a:r>
          </a:p>
          <a:p>
            <a:pPr lvl="1"/>
            <a:r>
              <a:rPr lang="zh-CN" altLang="en-US" dirty="0"/>
              <a:t>云计算、移动计算、边缘计算、桌面计算、智能计算将群雄逐鹿</a:t>
            </a:r>
          </a:p>
          <a:p>
            <a:pPr lvl="1"/>
            <a:r>
              <a:rPr lang="en-US" altLang="zh-CN" dirty="0"/>
              <a:t>Win10/11 </a:t>
            </a:r>
            <a:r>
              <a:rPr lang="zh-CN" altLang="en-US" dirty="0"/>
              <a:t>在不断发展，各种环境下各种新的 </a:t>
            </a:r>
            <a:r>
              <a:rPr lang="en-US" altLang="zh-CN" dirty="0"/>
              <a:t>Windows </a:t>
            </a:r>
            <a:r>
              <a:rPr lang="zh-CN" altLang="en-US" dirty="0"/>
              <a:t>编程模型在逐渐形成过程中</a:t>
            </a:r>
          </a:p>
          <a:p>
            <a:pPr lvl="1"/>
            <a:r>
              <a:rPr lang="zh-CN" altLang="en-US" dirty="0"/>
              <a:t>个人看好 </a:t>
            </a:r>
            <a:r>
              <a:rPr lang="en-US" altLang="zh-CN" dirty="0"/>
              <a:t>PWA </a:t>
            </a:r>
            <a:r>
              <a:rPr lang="zh-CN" altLang="en-US" dirty="0"/>
              <a:t>的未来发展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38AD051-B79F-4DBD-AE3A-883AB2BCBBD1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编程语言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AD57EA9-C363-47C7-9D21-864942511117}"/>
              </a:ext>
            </a:extLst>
          </p:cNvPr>
          <p:cNvSpPr txBox="1"/>
          <p:nvPr/>
        </p:nvSpPr>
        <p:spPr>
          <a:xfrm>
            <a:off x="2038967" y="5498098"/>
            <a:ext cx="8135560" cy="4303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b="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高屋建瓴，开发者应该有意识地总结所在领域的编程模型从而开阔视野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F01B73D-9F24-4EB1-93DA-7D8C6AF6EC88}"/>
              </a:ext>
            </a:extLst>
          </p:cNvPr>
          <p:cNvSpPr txBox="1"/>
          <p:nvPr/>
        </p:nvSpPr>
        <p:spPr>
          <a:xfrm>
            <a:off x="9048328" y="2266990"/>
            <a:ext cx="720080" cy="430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CTO</a:t>
            </a:r>
            <a:endParaRPr lang="zh-CN" altLang="en-US" sz="2000" b="0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754D01F-F588-4FBE-B611-620FC49D2D4C}"/>
              </a:ext>
            </a:extLst>
          </p:cNvPr>
          <p:cNvSpPr txBox="1"/>
          <p:nvPr/>
        </p:nvSpPr>
        <p:spPr>
          <a:xfrm>
            <a:off x="10308468" y="2764831"/>
            <a:ext cx="720080" cy="430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VP</a:t>
            </a:r>
            <a:endParaRPr lang="zh-CN" altLang="en-US" sz="2000" b="0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A23DADC-53E1-45ED-A4A3-7DFAFD082AC7}"/>
              </a:ext>
            </a:extLst>
          </p:cNvPr>
          <p:cNvSpPr txBox="1"/>
          <p:nvPr/>
        </p:nvSpPr>
        <p:spPr>
          <a:xfrm>
            <a:off x="8544272" y="2764831"/>
            <a:ext cx="1945432" cy="430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Architect</a:t>
            </a:r>
            <a:endParaRPr lang="zh-CN" altLang="en-US" sz="2000" b="0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623039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E427F29-6FB1-442F-89B4-07CF364087E9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Agenda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13298FE-B214-4829-91B4-DE190C1B344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</a:rPr>
              <a:t>工具及开发流程</a:t>
            </a:r>
            <a:endParaRPr lang="en-US" altLang="zh-CN" sz="3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</a:rPr>
              <a:t>编程语言</a:t>
            </a:r>
            <a:endParaRPr lang="en-US" altLang="zh-CN" sz="3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sz="3200" dirty="0"/>
              <a:t> </a:t>
            </a:r>
            <a:r>
              <a:rPr lang="zh-CN" altLang="en-US" sz="3200" dirty="0"/>
              <a:t>应用程序类型</a:t>
            </a:r>
            <a:endParaRPr lang="en-US" altLang="zh-CN" sz="3200" dirty="0"/>
          </a:p>
          <a:p>
            <a:r>
              <a:rPr lang="zh-CN" altLang="en-US" sz="3200" dirty="0"/>
              <a:t> 函数指针与委托</a:t>
            </a:r>
            <a:endParaRPr lang="en-US" altLang="zh-CN" sz="3200" dirty="0"/>
          </a:p>
          <a:p>
            <a:r>
              <a:rPr lang="en-US" altLang="zh-CN" sz="3200" dirty="0"/>
              <a:t> </a:t>
            </a:r>
            <a:r>
              <a:rPr lang="zh-CN" altLang="en-US" sz="3200" dirty="0"/>
              <a:t>代码管理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C28E525-E5E3-4D90-8D91-4CD3254FD748}"/>
              </a:ext>
            </a:extLst>
          </p:cNvPr>
          <p:cNvSpPr txBox="1"/>
          <p:nvPr/>
        </p:nvSpPr>
        <p:spPr>
          <a:xfrm>
            <a:off x="814499" y="2893469"/>
            <a:ext cx="10515600" cy="5355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395" lvl="0" indent="-171395" algn="l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/>
            </a:pPr>
            <a:r>
              <a:rPr lang="zh-CN" altLang="en-US" sz="3200" b="0" kern="0" dirty="0">
                <a:solidFill>
                  <a:srgbClr val="BD582C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应用程序类型</a:t>
            </a:r>
            <a:endParaRPr kumimoji="0" lang="en-US" altLang="zh-CN" sz="3200" b="0" i="0" u="none" strike="noStrike" kern="0" cap="none" spc="0" normalizeH="0" baseline="0" noProof="0" dirty="0">
              <a:ln>
                <a:noFill/>
              </a:ln>
              <a:solidFill>
                <a:srgbClr val="BD582C">
                  <a:lumMod val="75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98105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C039CCBE-17C0-447B-8B0D-8C4D40FE6B3E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zh-CN" altLang="en-US" dirty="0"/>
              <a:t>应用程序类型与开发语言有一定的关系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1986CED-BE84-4737-8769-4DDCAD8EC6EC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应用程序类型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910642F9-315F-4452-BBBE-945783738E34}"/>
              </a:ext>
            </a:extLst>
          </p:cNvPr>
          <p:cNvSpPr>
            <a:spLocks noGrp="1"/>
          </p:cNvSpPr>
          <p:nvPr>
            <p:ph idx="9"/>
          </p:nvPr>
        </p:nvSpPr>
        <p:spPr>
          <a:xfrm>
            <a:off x="838200" y="1825626"/>
            <a:ext cx="3817640" cy="4351338"/>
          </a:xfrm>
        </p:spPr>
        <p:txBody>
          <a:bodyPr/>
          <a:lstStyle/>
          <a:p>
            <a:r>
              <a:rPr lang="en-US" altLang="zh-CN" sz="2000" dirty="0"/>
              <a:t> VC++</a:t>
            </a:r>
          </a:p>
          <a:p>
            <a:pPr lvl="1"/>
            <a:r>
              <a:rPr lang="zh-CN" altLang="en-US" sz="1800" kern="0" dirty="0">
                <a:solidFill>
                  <a:schemeClr val="accent2">
                    <a:lumMod val="50000"/>
                  </a:schemeClr>
                </a:solidFill>
              </a:rPr>
              <a:t>控制台应用程序</a:t>
            </a:r>
            <a:endParaRPr lang="en-US" altLang="zh-CN" sz="1800" kern="0" dirty="0">
              <a:solidFill>
                <a:schemeClr val="accent2">
                  <a:lumMod val="50000"/>
                </a:schemeClr>
              </a:solidFill>
            </a:endParaRPr>
          </a:p>
          <a:p>
            <a:pPr lvl="1"/>
            <a:r>
              <a:rPr lang="zh-CN" altLang="en-US" sz="1800" kern="0" dirty="0">
                <a:solidFill>
                  <a:schemeClr val="accent2">
                    <a:lumMod val="50000"/>
                  </a:schemeClr>
                </a:solidFill>
              </a:rPr>
              <a:t>基于对话框的应用程序</a:t>
            </a:r>
            <a:endParaRPr lang="en-US" altLang="zh-CN" sz="1800" kern="0" dirty="0">
              <a:solidFill>
                <a:schemeClr val="accent2">
                  <a:lumMod val="50000"/>
                </a:schemeClr>
              </a:solidFill>
            </a:endParaRPr>
          </a:p>
          <a:p>
            <a:pPr lvl="1"/>
            <a:r>
              <a:rPr lang="zh-CN" altLang="en-US" sz="1800" kern="0" dirty="0">
                <a:solidFill>
                  <a:schemeClr val="accent2">
                    <a:lumMod val="50000"/>
                  </a:schemeClr>
                </a:solidFill>
              </a:rPr>
              <a:t>单文档应用程序</a:t>
            </a:r>
            <a:endParaRPr lang="en-US" altLang="zh-CN" sz="1800" kern="0" dirty="0">
              <a:solidFill>
                <a:schemeClr val="accent2">
                  <a:lumMod val="50000"/>
                </a:schemeClr>
              </a:solidFill>
            </a:endParaRPr>
          </a:p>
          <a:p>
            <a:pPr lvl="1"/>
            <a:r>
              <a:rPr lang="zh-CN" altLang="en-US" sz="1800" kern="0" dirty="0">
                <a:solidFill>
                  <a:schemeClr val="accent2">
                    <a:lumMod val="50000"/>
                  </a:schemeClr>
                </a:solidFill>
              </a:rPr>
              <a:t>多文档应用程序</a:t>
            </a:r>
            <a:endParaRPr lang="en-US" altLang="zh-CN" sz="1800" kern="0" dirty="0">
              <a:solidFill>
                <a:schemeClr val="accent2">
                  <a:lumMod val="50000"/>
                </a:schemeClr>
              </a:solidFill>
            </a:endParaRPr>
          </a:p>
          <a:p>
            <a:pPr lvl="1"/>
            <a:r>
              <a:rPr lang="zh-CN" altLang="en-US" sz="1800" kern="0" dirty="0">
                <a:solidFill>
                  <a:schemeClr val="accent2">
                    <a:lumMod val="50000"/>
                  </a:schemeClr>
                </a:solidFill>
              </a:rPr>
              <a:t>基于</a:t>
            </a:r>
            <a:r>
              <a:rPr lang="en-US" altLang="zh-CN" sz="1800" kern="0" dirty="0">
                <a:solidFill>
                  <a:schemeClr val="accent2">
                    <a:lumMod val="50000"/>
                  </a:schemeClr>
                </a:solidFill>
              </a:rPr>
              <a:t>html</a:t>
            </a:r>
            <a:r>
              <a:rPr lang="zh-CN" altLang="en-US" sz="1800" kern="0" dirty="0">
                <a:solidFill>
                  <a:schemeClr val="accent2">
                    <a:lumMod val="50000"/>
                  </a:schemeClr>
                </a:solidFill>
              </a:rPr>
              <a:t>的应用程序</a:t>
            </a:r>
            <a:endParaRPr lang="en-US" altLang="zh-CN" sz="1800" kern="0" dirty="0">
              <a:solidFill>
                <a:schemeClr val="accent2">
                  <a:lumMod val="50000"/>
                </a:schemeClr>
              </a:solidFill>
            </a:endParaRPr>
          </a:p>
          <a:p>
            <a:pPr lvl="1"/>
            <a:r>
              <a:rPr lang="en-US" altLang="zh-CN" sz="1800" b="0" kern="0" dirty="0">
                <a:solidFill>
                  <a:schemeClr val="accent2">
                    <a:lumMod val="50000"/>
                  </a:schemeClr>
                </a:solidFill>
              </a:rPr>
              <a:t>……</a:t>
            </a:r>
            <a:endParaRPr lang="en-US" altLang="zh-CN" sz="1800" kern="0" dirty="0">
              <a:solidFill>
                <a:schemeClr val="accent2">
                  <a:lumMod val="50000"/>
                </a:schemeClr>
              </a:solidFill>
            </a:endParaRPr>
          </a:p>
          <a:p>
            <a:endParaRPr lang="zh-CN" altLang="en-US" sz="2000" dirty="0"/>
          </a:p>
        </p:txBody>
      </p:sp>
      <p:sp>
        <p:nvSpPr>
          <p:cNvPr id="10" name="内容占位符 4">
            <a:extLst>
              <a:ext uri="{FF2B5EF4-FFF2-40B4-BE49-F238E27FC236}">
                <a16:creationId xmlns:a16="http://schemas.microsoft.com/office/drawing/2014/main" id="{4A2C9791-97F5-4384-B251-21F6A879CE13}"/>
              </a:ext>
            </a:extLst>
          </p:cNvPr>
          <p:cNvSpPr txBox="1">
            <a:spLocks/>
          </p:cNvSpPr>
          <p:nvPr/>
        </p:nvSpPr>
        <p:spPr bwMode="auto">
          <a:xfrm>
            <a:off x="4295800" y="1825626"/>
            <a:ext cx="381764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t" anchorCtr="0" compatLnSpc="1"/>
          <a:lstStyle>
            <a:lvl1pPr marL="171395" indent="-171395" algn="l" rtl="0" eaLnBrk="1" fontAlgn="base" hangingPunct="1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 sz="20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514183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宋体" panose="02010600030101010101" pitchFamily="2" charset="-122"/>
              <a:buChar char="–"/>
              <a:defRPr sz="17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856972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Wingdings" panose="05000000000000000000" charset="0"/>
              <a:buChar char=""/>
              <a:defRPr sz="14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199760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542548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1885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228126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2571549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2914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altLang="zh-CN" sz="2000" b="0" kern="0" dirty="0"/>
              <a:t> C#</a:t>
            </a:r>
          </a:p>
          <a:p>
            <a:pPr lvl="1"/>
            <a:r>
              <a:rPr lang="zh-CN" altLang="en-US" sz="1800" b="0" kern="0" dirty="0">
                <a:solidFill>
                  <a:schemeClr val="accent2">
                    <a:lumMod val="50000"/>
                  </a:schemeClr>
                </a:solidFill>
              </a:rPr>
              <a:t>控制台应用程序</a:t>
            </a:r>
          </a:p>
          <a:p>
            <a:pPr lvl="1"/>
            <a:r>
              <a:rPr lang="en-US" altLang="zh-CN" sz="1800" b="0" kern="0" dirty="0">
                <a:solidFill>
                  <a:schemeClr val="accent2">
                    <a:lumMod val="50000"/>
                  </a:schemeClr>
                </a:solidFill>
              </a:rPr>
              <a:t>Windows</a:t>
            </a:r>
            <a:r>
              <a:rPr lang="zh-CN" altLang="en-US" sz="1800" b="0" kern="0" dirty="0">
                <a:solidFill>
                  <a:schemeClr val="accent2">
                    <a:lumMod val="50000"/>
                  </a:schemeClr>
                </a:solidFill>
              </a:rPr>
              <a:t>窗体应用程序</a:t>
            </a:r>
          </a:p>
          <a:p>
            <a:pPr lvl="1"/>
            <a:r>
              <a:rPr lang="en-US" altLang="zh-CN" sz="1800" b="0" kern="0" dirty="0">
                <a:solidFill>
                  <a:schemeClr val="accent2">
                    <a:lumMod val="50000"/>
                  </a:schemeClr>
                </a:solidFill>
              </a:rPr>
              <a:t>WPF</a:t>
            </a:r>
            <a:r>
              <a:rPr lang="zh-CN" altLang="en-US" sz="1800" b="0" kern="0" dirty="0">
                <a:solidFill>
                  <a:schemeClr val="accent2">
                    <a:lumMod val="50000"/>
                  </a:schemeClr>
                </a:solidFill>
              </a:rPr>
              <a:t>应用程序</a:t>
            </a:r>
          </a:p>
          <a:p>
            <a:pPr lvl="1"/>
            <a:r>
              <a:rPr lang="en-US" altLang="zh-CN" sz="1800" b="0" kern="0" dirty="0">
                <a:solidFill>
                  <a:schemeClr val="accent2">
                    <a:lumMod val="50000"/>
                  </a:schemeClr>
                </a:solidFill>
              </a:rPr>
              <a:t>ASP.NET Web</a:t>
            </a:r>
            <a:r>
              <a:rPr lang="zh-CN" altLang="en-US" sz="1800" b="0" kern="0" dirty="0">
                <a:solidFill>
                  <a:schemeClr val="accent2">
                    <a:lumMod val="50000"/>
                  </a:schemeClr>
                </a:solidFill>
              </a:rPr>
              <a:t>应用程序</a:t>
            </a:r>
          </a:p>
          <a:p>
            <a:pPr lvl="1"/>
            <a:r>
              <a:rPr lang="en-US" altLang="zh-CN" sz="1800" b="0" kern="0" dirty="0">
                <a:solidFill>
                  <a:schemeClr val="accent2">
                    <a:lumMod val="50000"/>
                  </a:schemeClr>
                </a:solidFill>
              </a:rPr>
              <a:t>WCF</a:t>
            </a:r>
            <a:r>
              <a:rPr lang="zh-CN" altLang="en-US" sz="1800" b="0" kern="0" dirty="0">
                <a:solidFill>
                  <a:schemeClr val="accent2">
                    <a:lumMod val="50000"/>
                  </a:schemeClr>
                </a:solidFill>
              </a:rPr>
              <a:t>服务应用程序</a:t>
            </a:r>
          </a:p>
          <a:p>
            <a:pPr lvl="1"/>
            <a:r>
              <a:rPr lang="en-US" altLang="zh-CN" sz="1800" b="0" kern="0" dirty="0">
                <a:solidFill>
                  <a:schemeClr val="accent2">
                    <a:lumMod val="50000"/>
                  </a:schemeClr>
                </a:solidFill>
              </a:rPr>
              <a:t>……</a:t>
            </a:r>
          </a:p>
          <a:p>
            <a:endParaRPr lang="zh-CN" altLang="en-US" sz="2000" b="0" kern="0" dirty="0"/>
          </a:p>
        </p:txBody>
      </p:sp>
      <p:sp>
        <p:nvSpPr>
          <p:cNvPr id="11" name="内容占位符 4">
            <a:extLst>
              <a:ext uri="{FF2B5EF4-FFF2-40B4-BE49-F238E27FC236}">
                <a16:creationId xmlns:a16="http://schemas.microsoft.com/office/drawing/2014/main" id="{C1F11CA1-79D4-4F06-B932-B72C8967F891}"/>
              </a:ext>
            </a:extLst>
          </p:cNvPr>
          <p:cNvSpPr txBox="1">
            <a:spLocks/>
          </p:cNvSpPr>
          <p:nvPr/>
        </p:nvSpPr>
        <p:spPr bwMode="auto">
          <a:xfrm>
            <a:off x="8256240" y="1825626"/>
            <a:ext cx="381764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t" anchorCtr="0" compatLnSpc="1"/>
          <a:lstStyle>
            <a:lvl1pPr marL="171395" indent="-171395" algn="l" rtl="0" eaLnBrk="1" fontAlgn="base" hangingPunct="1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 sz="20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514183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宋体" panose="02010600030101010101" pitchFamily="2" charset="-122"/>
              <a:buChar char="–"/>
              <a:defRPr sz="17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856972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Wingdings" panose="05000000000000000000" charset="0"/>
              <a:buChar char=""/>
              <a:defRPr sz="14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199760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542548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1885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228126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2571549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2914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altLang="zh-CN" sz="2000" b="0" kern="0" dirty="0"/>
              <a:t> Python</a:t>
            </a:r>
          </a:p>
          <a:p>
            <a:pPr lvl="1"/>
            <a:r>
              <a:rPr lang="en-US" altLang="zh-CN" sz="1800" b="0" kern="0" dirty="0">
                <a:solidFill>
                  <a:schemeClr val="accent2">
                    <a:lumMod val="50000"/>
                  </a:schemeClr>
                </a:solidFill>
              </a:rPr>
              <a:t>Command-line</a:t>
            </a:r>
            <a:endParaRPr lang="zh-CN" altLang="en-US" sz="1800" b="0" kern="0" dirty="0">
              <a:solidFill>
                <a:schemeClr val="accent2">
                  <a:lumMod val="50000"/>
                </a:schemeClr>
              </a:solidFill>
            </a:endParaRPr>
          </a:p>
          <a:p>
            <a:pPr lvl="1"/>
            <a:r>
              <a:rPr lang="en-US" altLang="zh-CN" sz="1800" b="0" kern="0" dirty="0">
                <a:solidFill>
                  <a:schemeClr val="accent2">
                    <a:lumMod val="50000"/>
                  </a:schemeClr>
                </a:solidFill>
              </a:rPr>
              <a:t>Classifier</a:t>
            </a:r>
            <a:endParaRPr lang="zh-CN" altLang="en-US" sz="1800" b="0" kern="0" dirty="0">
              <a:solidFill>
                <a:schemeClr val="accent2">
                  <a:lumMod val="50000"/>
                </a:schemeClr>
              </a:solidFill>
            </a:endParaRPr>
          </a:p>
          <a:p>
            <a:pPr lvl="1"/>
            <a:r>
              <a:rPr lang="en-US" altLang="zh-CN" sz="1800" b="0" kern="0" dirty="0">
                <a:solidFill>
                  <a:schemeClr val="accent2">
                    <a:lumMod val="50000"/>
                  </a:schemeClr>
                </a:solidFill>
              </a:rPr>
              <a:t>Clustering</a:t>
            </a:r>
            <a:endParaRPr lang="zh-CN" altLang="en-US" sz="1800" b="0" kern="0" dirty="0">
              <a:solidFill>
                <a:schemeClr val="accent2">
                  <a:lumMod val="50000"/>
                </a:schemeClr>
              </a:solidFill>
            </a:endParaRPr>
          </a:p>
          <a:p>
            <a:pPr lvl="1"/>
            <a:r>
              <a:rPr lang="en-US" altLang="zh-CN" sz="1800" b="0" kern="0" dirty="0">
                <a:solidFill>
                  <a:schemeClr val="accent2">
                    <a:lumMod val="50000"/>
                  </a:schemeClr>
                </a:solidFill>
              </a:rPr>
              <a:t>Regression</a:t>
            </a:r>
            <a:endParaRPr lang="zh-CN" altLang="en-US" sz="1800" b="0" kern="0" dirty="0">
              <a:solidFill>
                <a:schemeClr val="accent2">
                  <a:lumMod val="50000"/>
                </a:schemeClr>
              </a:solidFill>
            </a:endParaRPr>
          </a:p>
          <a:p>
            <a:pPr lvl="1"/>
            <a:r>
              <a:rPr lang="en-US" altLang="zh-CN" sz="1800" b="0" kern="0" dirty="0">
                <a:solidFill>
                  <a:schemeClr val="accent2">
                    <a:lumMod val="50000"/>
                  </a:schemeClr>
                </a:solidFill>
              </a:rPr>
              <a:t>……</a:t>
            </a:r>
          </a:p>
          <a:p>
            <a:endParaRPr lang="zh-CN" altLang="en-US" sz="2000" b="0" kern="0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545A68D-DF7A-4353-9014-93211E29646F}"/>
              </a:ext>
            </a:extLst>
          </p:cNvPr>
          <p:cNvSpPr txBox="1"/>
          <p:nvPr/>
        </p:nvSpPr>
        <p:spPr>
          <a:xfrm>
            <a:off x="1701671" y="5517232"/>
            <a:ext cx="8788688" cy="4303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Windows </a:t>
            </a:r>
            <a:r>
              <a:rPr lang="zh-CN" altLang="en-US" sz="2000" b="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发展到今天其应用程序类型种类众多，这里罗列的部分为考试需要</a:t>
            </a:r>
          </a:p>
        </p:txBody>
      </p:sp>
    </p:spTree>
    <p:extLst>
      <p:ext uri="{BB962C8B-B14F-4D97-AF65-F5344CB8AC3E}">
        <p14:creationId xmlns:p14="http://schemas.microsoft.com/office/powerpoint/2010/main" val="140874215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4170" y="1928438"/>
            <a:ext cx="9008150" cy="455103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F5E25E7A-8798-49F8-A3DA-4B881F364850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应用程序类型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7FA7E5D7-CFA9-4212-9BCA-76F422BA73D1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zh-CN" altLang="en-US" dirty="0"/>
              <a:t>基于对话框的应用程序</a:t>
            </a:r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BE0125C9-745C-41A1-8BD0-237C2D402D7D}"/>
              </a:ext>
            </a:extLst>
          </p:cNvPr>
          <p:cNvSpPr>
            <a:spLocks noGrp="1"/>
          </p:cNvSpPr>
          <p:nvPr>
            <p:ph idx="9"/>
          </p:nvPr>
        </p:nvSpPr>
        <p:spPr>
          <a:xfrm>
            <a:off x="838200" y="1340768"/>
            <a:ext cx="10515600" cy="4836196"/>
          </a:xfrm>
        </p:spPr>
        <p:txBody>
          <a:bodyPr/>
          <a:lstStyle/>
          <a:p>
            <a:r>
              <a:rPr lang="zh-CN" altLang="en-US" dirty="0"/>
              <a:t>  安装</a:t>
            </a:r>
            <a:r>
              <a:rPr lang="en-US" altLang="zh-CN" dirty="0"/>
              <a:t>MFC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3486503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71664" y="1936913"/>
            <a:ext cx="6704859" cy="4467693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A7A506CC-295A-4CA6-8493-FD8C12E8596A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应用程序类型</a:t>
            </a:r>
          </a:p>
        </p:txBody>
      </p:sp>
      <p:sp>
        <p:nvSpPr>
          <p:cNvPr id="6" name="标题 5">
            <a:extLst>
              <a:ext uri="{FF2B5EF4-FFF2-40B4-BE49-F238E27FC236}">
                <a16:creationId xmlns:a16="http://schemas.microsoft.com/office/drawing/2014/main" id="{555DC74F-27E1-479A-9B6A-8292C8024D71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zh-CN" altLang="en-US" dirty="0"/>
              <a:t>基于对话框的应用程序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D9F5FA5-8008-44F4-B87B-AC65B794BD7B}"/>
              </a:ext>
            </a:extLst>
          </p:cNvPr>
          <p:cNvSpPr>
            <a:spLocks noGrp="1"/>
          </p:cNvSpPr>
          <p:nvPr>
            <p:ph idx="9"/>
          </p:nvPr>
        </p:nvSpPr>
        <p:spPr>
          <a:xfrm>
            <a:off x="838200" y="1412776"/>
            <a:ext cx="10515600" cy="4764188"/>
          </a:xfrm>
        </p:spPr>
        <p:txBody>
          <a:bodyPr/>
          <a:lstStyle/>
          <a:p>
            <a:r>
              <a:rPr lang="en-US" altLang="zh-CN" dirty="0"/>
              <a:t> File =&gt; new =&gt; Project =&gt; C++ =&gt; Windows =&gt; MFC App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5730839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9976" y="1814692"/>
            <a:ext cx="5961842" cy="4658708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AA38D14C-AC8B-4D27-8C5E-C5E8C330D366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应用程序类型</a:t>
            </a:r>
          </a:p>
        </p:txBody>
      </p:sp>
      <p:sp>
        <p:nvSpPr>
          <p:cNvPr id="6" name="标题 5">
            <a:extLst>
              <a:ext uri="{FF2B5EF4-FFF2-40B4-BE49-F238E27FC236}">
                <a16:creationId xmlns:a16="http://schemas.microsoft.com/office/drawing/2014/main" id="{4203C2AB-B832-4938-A47F-1005437FC0DC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zh-CN" altLang="en-US" dirty="0"/>
              <a:t>基于对话框的应用程序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F4E279C-10B7-4888-9D7F-F4EDDAF0E34C}"/>
              </a:ext>
            </a:extLst>
          </p:cNvPr>
          <p:cNvSpPr>
            <a:spLocks noGrp="1"/>
          </p:cNvSpPr>
          <p:nvPr>
            <p:ph idx="9"/>
          </p:nvPr>
        </p:nvSpPr>
        <p:spPr>
          <a:xfrm>
            <a:off x="838200" y="1412776"/>
            <a:ext cx="10515600" cy="4764188"/>
          </a:xfrm>
        </p:spPr>
        <p:txBody>
          <a:bodyPr/>
          <a:lstStyle/>
          <a:p>
            <a:r>
              <a:rPr lang="en-US" altLang="zh-CN" dirty="0"/>
              <a:t> File =&gt; new =&gt; Project =&gt; C++ =&gt; Windows =&gt; MFC App </a:t>
            </a:r>
          </a:p>
          <a:p>
            <a:r>
              <a:rPr lang="zh-CN" altLang="en-US" dirty="0"/>
              <a:t> </a:t>
            </a:r>
            <a:r>
              <a:rPr lang="en-US" altLang="zh-CN" dirty="0"/>
              <a:t>MFC Application =&gt; Dialog based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2974593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1504" y="1124744"/>
            <a:ext cx="9144000" cy="514350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B1E3D82A-02A5-428E-81F7-32113B3DA4D5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应用程序类型</a:t>
            </a:r>
          </a:p>
        </p:txBody>
      </p:sp>
    </p:spTree>
    <p:extLst>
      <p:ext uri="{BB962C8B-B14F-4D97-AF65-F5344CB8AC3E}">
        <p14:creationId xmlns:p14="http://schemas.microsoft.com/office/powerpoint/2010/main" val="249021620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7016" y="2060794"/>
            <a:ext cx="7056784" cy="4502061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1E6B94E7-37C8-4DFA-966D-FE885205CC0F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应用程序类型</a:t>
            </a:r>
          </a:p>
        </p:txBody>
      </p:sp>
      <p:sp>
        <p:nvSpPr>
          <p:cNvPr id="6" name="标题 5">
            <a:extLst>
              <a:ext uri="{FF2B5EF4-FFF2-40B4-BE49-F238E27FC236}">
                <a16:creationId xmlns:a16="http://schemas.microsoft.com/office/drawing/2014/main" id="{0AACF684-55E4-4146-A8CB-DF69F980D93B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zh-CN" altLang="en-US" dirty="0"/>
              <a:t>基于对话框的应用程序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24B628E-9BE3-494C-B773-58E8B6789B87}"/>
              </a:ext>
            </a:extLst>
          </p:cNvPr>
          <p:cNvSpPr>
            <a:spLocks noGrp="1"/>
          </p:cNvSpPr>
          <p:nvPr>
            <p:ph idx="9"/>
          </p:nvPr>
        </p:nvSpPr>
        <p:spPr>
          <a:xfrm>
            <a:off x="838200" y="1556792"/>
            <a:ext cx="10515600" cy="4620172"/>
          </a:xfrm>
        </p:spPr>
        <p:txBody>
          <a:bodyPr/>
          <a:lstStyle/>
          <a:p>
            <a:r>
              <a:rPr lang="en-US" altLang="zh-CN" dirty="0"/>
              <a:t> F7</a:t>
            </a:r>
            <a:r>
              <a:rPr lang="zh-CN" altLang="en-US" dirty="0"/>
              <a:t>编译 </a:t>
            </a:r>
            <a:r>
              <a:rPr lang="en-US" altLang="zh-CN" dirty="0"/>
              <a:t>=&gt; F5 start debugging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6284937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E342BBD2-5D89-4163-A86C-E92D21433F9E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dirty="0"/>
              <a:t> Windows Presentation Foundation</a:t>
            </a:r>
            <a:r>
              <a:rPr lang="zh-CN" altLang="en-US" dirty="0"/>
              <a:t>，用于生成较好视觉体验的 </a:t>
            </a:r>
            <a:r>
              <a:rPr lang="en-US" altLang="zh-CN" dirty="0"/>
              <a:t>Windows </a:t>
            </a:r>
            <a:r>
              <a:rPr lang="zh-CN" altLang="en-US" dirty="0"/>
              <a:t>应用程序</a:t>
            </a:r>
          </a:p>
          <a:p>
            <a:r>
              <a:rPr lang="zh-CN" altLang="en-US" dirty="0"/>
              <a:t> 既可创建独立桌面应用程序，也可创建浏览器承载的应用程序</a:t>
            </a:r>
          </a:p>
          <a:p>
            <a:r>
              <a:rPr lang="en-US" altLang="zh-CN" dirty="0"/>
              <a:t> WPF </a:t>
            </a:r>
            <a:r>
              <a:rPr lang="zh-CN" altLang="en-US" dirty="0"/>
              <a:t>的核心是一个与分辨率无关并且基于向量的呈现引擎</a:t>
            </a:r>
          </a:p>
          <a:p>
            <a:r>
              <a:rPr lang="en-US" altLang="zh-CN" dirty="0"/>
              <a:t> WPF </a:t>
            </a:r>
            <a:r>
              <a:rPr lang="zh-CN" altLang="en-US" dirty="0"/>
              <a:t>包含在 </a:t>
            </a:r>
            <a:r>
              <a:rPr lang="en-US" altLang="zh-CN" dirty="0"/>
              <a:t>.NET Framework </a:t>
            </a:r>
            <a:r>
              <a:rPr lang="zh-CN" altLang="en-US" dirty="0"/>
              <a:t>中，作为 </a:t>
            </a:r>
            <a:r>
              <a:rPr lang="en-US" altLang="zh-CN" dirty="0"/>
              <a:t>.NET Framework </a:t>
            </a:r>
            <a:r>
              <a:rPr lang="zh-CN" altLang="en-US" dirty="0"/>
              <a:t>的一个子集存在，其类型大多位于 </a:t>
            </a:r>
            <a:r>
              <a:rPr lang="en-US" altLang="zh-CN" dirty="0" err="1"/>
              <a:t>System.Windows</a:t>
            </a:r>
            <a:r>
              <a:rPr lang="en-US" altLang="zh-CN" dirty="0"/>
              <a:t> </a:t>
            </a:r>
            <a:r>
              <a:rPr lang="zh-CN" altLang="en-US" dirty="0"/>
              <a:t>命名空间</a:t>
            </a:r>
          </a:p>
          <a:p>
            <a:r>
              <a:rPr lang="zh-CN" altLang="en-US" dirty="0"/>
              <a:t> 界面设计使用可扩展应用程序标记语言 </a:t>
            </a:r>
            <a:r>
              <a:rPr lang="en-US" altLang="zh-CN" dirty="0"/>
              <a:t>(XAML)</a:t>
            </a:r>
          </a:p>
          <a:p>
            <a:r>
              <a:rPr lang="zh-CN" altLang="en-US" dirty="0"/>
              <a:t> 使用 </a:t>
            </a:r>
            <a:r>
              <a:rPr lang="en-US" altLang="zh-CN" dirty="0"/>
              <a:t>C# </a:t>
            </a:r>
            <a:r>
              <a:rPr lang="zh-CN" altLang="en-US" dirty="0"/>
              <a:t>或 </a:t>
            </a:r>
            <a:r>
              <a:rPr lang="en-US" altLang="zh-CN" dirty="0"/>
              <a:t>VB </a:t>
            </a:r>
            <a:r>
              <a:rPr lang="zh-CN" altLang="en-US" dirty="0"/>
              <a:t>实例化类、设置属性、调用方法以及处理事件</a:t>
            </a:r>
          </a:p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EEC6CC8E-B61E-4356-A4D3-496525E488AB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WPF </a:t>
            </a:r>
            <a:r>
              <a:rPr lang="zh-CN" altLang="en-US" dirty="0"/>
              <a:t>应用程序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A32379F-36C6-4122-9489-ED9F0CACD90E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应用程序类型</a:t>
            </a:r>
          </a:p>
        </p:txBody>
      </p:sp>
    </p:spTree>
    <p:extLst>
      <p:ext uri="{BB962C8B-B14F-4D97-AF65-F5344CB8AC3E}">
        <p14:creationId xmlns:p14="http://schemas.microsoft.com/office/powerpoint/2010/main" val="187097302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内容占位符 4">
            <a:extLst>
              <a:ext uri="{FF2B5EF4-FFF2-40B4-BE49-F238E27FC236}">
                <a16:creationId xmlns:a16="http://schemas.microsoft.com/office/drawing/2014/main" id="{E562A668-7D51-4880-843C-E5BB977DCAA6}"/>
              </a:ext>
            </a:extLst>
          </p:cNvPr>
          <p:cNvSpPr>
            <a:spLocks noGrp="1"/>
          </p:cNvSpPr>
          <p:nvPr>
            <p:ph idx="9"/>
          </p:nvPr>
        </p:nvSpPr>
        <p:spPr>
          <a:xfrm>
            <a:off x="838200" y="1439735"/>
            <a:ext cx="10515600" cy="4737229"/>
          </a:xfrm>
        </p:spPr>
        <p:txBody>
          <a:bodyPr/>
          <a:lstStyle/>
          <a:p>
            <a:r>
              <a:rPr lang="zh-CN" altLang="en-US" dirty="0"/>
              <a:t> 程序界面：基于</a:t>
            </a:r>
            <a:r>
              <a:rPr lang="en-US" altLang="zh-CN" dirty="0"/>
              <a:t>XML</a:t>
            </a:r>
            <a:r>
              <a:rPr lang="zh-CN" altLang="en-US" dirty="0"/>
              <a:t>的</a:t>
            </a:r>
            <a:r>
              <a:rPr lang="en-US" altLang="zh-CN" dirty="0"/>
              <a:t>XAML</a:t>
            </a:r>
            <a:r>
              <a:rPr lang="zh-CN" altLang="en-US" dirty="0"/>
              <a:t>语言定制；         程序逻辑：</a:t>
            </a:r>
            <a:r>
              <a:rPr lang="en-US" altLang="zh-CN" dirty="0"/>
              <a:t>C#</a:t>
            </a:r>
            <a:r>
              <a:rPr lang="zh-CN" altLang="en-US" dirty="0"/>
              <a:t>语言实现</a:t>
            </a:r>
          </a:p>
          <a:p>
            <a:endParaRPr lang="zh-CN" altLang="en-US" dirty="0"/>
          </a:p>
        </p:txBody>
      </p:sp>
      <p:sp>
        <p:nvSpPr>
          <p:cNvPr id="18435" name="Rectangle 2"/>
          <p:cNvSpPr>
            <a:spLocks noGrp="1" noRot="1" noChangeArrowheads="1"/>
          </p:cNvSpPr>
          <p:nvPr>
            <p:ph type="title" idx="4294967295"/>
          </p:nvPr>
        </p:nvSpPr>
        <p:spPr/>
        <p:txBody>
          <a:bodyPr>
            <a:normAutofit/>
          </a:bodyPr>
          <a:lstStyle/>
          <a:p>
            <a:pPr lvl="0"/>
            <a:r>
              <a:rPr lang="en-US" altLang="zh-CN" dirty="0"/>
              <a:t>WPF</a:t>
            </a:r>
            <a:r>
              <a:rPr lang="zh-CN" altLang="en-US" dirty="0"/>
              <a:t>应用程序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7648" y="1849088"/>
            <a:ext cx="6685913" cy="4651688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B4ADE4E5-1193-445D-99FF-758FF60F76F3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应用程序类型</a:t>
            </a:r>
          </a:p>
        </p:txBody>
      </p:sp>
    </p:spTree>
    <p:extLst>
      <p:ext uri="{BB962C8B-B14F-4D97-AF65-F5344CB8AC3E}">
        <p14:creationId xmlns:p14="http://schemas.microsoft.com/office/powerpoint/2010/main" val="42514895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219CCE0-C812-4F72-9D26-A675BD4385C9}"/>
              </a:ext>
            </a:extLst>
          </p:cNvPr>
          <p:cNvSpPr/>
          <p:nvPr/>
        </p:nvSpPr>
        <p:spPr>
          <a:xfrm>
            <a:off x="0" y="0"/>
            <a:ext cx="3287687" cy="4320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0" tIns="0" rIns="0" bIns="0" numCol="1" rtlCol="0" anchor="ctr" anchorCtr="0" compatLnSpc="1"/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200" b="0" i="0" u="none" strike="noStrike" cap="none" normalizeH="0" baseline="0">
              <a:ln>
                <a:noFill/>
              </a:ln>
              <a:solidFill>
                <a:srgbClr val="002060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标题 5">
            <a:extLst>
              <a:ext uri="{FF2B5EF4-FFF2-40B4-BE49-F238E27FC236}">
                <a16:creationId xmlns:a16="http://schemas.microsoft.com/office/drawing/2014/main" id="{2E7A6288-F172-427D-B418-B758D2CE550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1.1 Introduction</a:t>
            </a:r>
          </a:p>
        </p:txBody>
      </p:sp>
    </p:spTree>
    <p:extLst>
      <p:ext uri="{BB962C8B-B14F-4D97-AF65-F5344CB8AC3E}">
        <p14:creationId xmlns:p14="http://schemas.microsoft.com/office/powerpoint/2010/main" val="2451513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D7A8A7-9C65-4172-B939-56FECA845F9F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9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3242" y="1825625"/>
            <a:ext cx="5685515" cy="4351338"/>
          </a:xfr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BBFCC150-00E7-42C7-93C7-1148B204AE13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应用程序类型</a:t>
            </a:r>
          </a:p>
        </p:txBody>
      </p:sp>
    </p:spTree>
    <p:extLst>
      <p:ext uri="{BB962C8B-B14F-4D97-AF65-F5344CB8AC3E}">
        <p14:creationId xmlns:p14="http://schemas.microsoft.com/office/powerpoint/2010/main" val="236284710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E427F29-6FB1-442F-89B4-07CF364087E9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Agenda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13298FE-B214-4829-91B4-DE190C1B344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</a:rPr>
              <a:t>工具及开发流程</a:t>
            </a:r>
            <a:endParaRPr lang="en-US" altLang="zh-CN" sz="3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</a:rPr>
              <a:t>编程语言</a:t>
            </a:r>
            <a:endParaRPr lang="en-US" altLang="zh-CN" sz="3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</a:rPr>
              <a:t>应用程序类型</a:t>
            </a:r>
            <a:endParaRPr lang="en-US" altLang="zh-CN" sz="3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zh-CN" altLang="en-US" sz="3200" dirty="0"/>
              <a:t> 函数指针与委托</a:t>
            </a:r>
            <a:endParaRPr lang="en-US" altLang="zh-CN" sz="3200" dirty="0"/>
          </a:p>
          <a:p>
            <a:r>
              <a:rPr lang="en-US" altLang="zh-CN" sz="3200" dirty="0"/>
              <a:t> </a:t>
            </a:r>
            <a:r>
              <a:rPr lang="zh-CN" altLang="en-US" sz="3200" dirty="0"/>
              <a:t>代码管理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C28E525-E5E3-4D90-8D91-4CD3254FD748}"/>
              </a:ext>
            </a:extLst>
          </p:cNvPr>
          <p:cNvSpPr txBox="1"/>
          <p:nvPr/>
        </p:nvSpPr>
        <p:spPr>
          <a:xfrm>
            <a:off x="814499" y="3429000"/>
            <a:ext cx="10515600" cy="5355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395" lvl="0" indent="-171395" algn="l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/>
            </a:pPr>
            <a:r>
              <a:rPr lang="zh-CN" altLang="en-US" sz="3200" b="0" kern="0" dirty="0">
                <a:solidFill>
                  <a:srgbClr val="BD582C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函数指针与委托</a:t>
            </a:r>
            <a:endParaRPr kumimoji="0" lang="en-US" altLang="zh-CN" sz="3200" b="0" i="0" u="none" strike="noStrike" kern="0" cap="none" spc="0" normalizeH="0" baseline="0" noProof="0" dirty="0">
              <a:ln>
                <a:noFill/>
              </a:ln>
              <a:solidFill>
                <a:srgbClr val="BD582C">
                  <a:lumMod val="75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00273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函数指针</a:t>
            </a:r>
          </a:p>
        </p:txBody>
      </p:sp>
      <p:sp>
        <p:nvSpPr>
          <p:cNvPr id="7172" name="Rectangle 3"/>
          <p:cNvSpPr>
            <a:spLocks noGrp="1" noChangeArrowheads="1"/>
          </p:cNvSpPr>
          <p:nvPr>
            <p:ph idx="9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代码段的入口地址</a:t>
            </a:r>
          </a:p>
          <a:p>
            <a:pPr eaLnBrk="1" hangingPunct="1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将函数作为参数或变量使用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97F75E1-ADE7-43AD-A225-99C0112A3B2A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函数指针与委托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7E6E0E3-2108-4C9C-8D17-EB6727C5AAC1}"/>
              </a:ext>
            </a:extLst>
          </p:cNvPr>
          <p:cNvSpPr txBox="1"/>
          <p:nvPr/>
        </p:nvSpPr>
        <p:spPr>
          <a:xfrm>
            <a:off x="227348" y="4540161"/>
            <a:ext cx="11737304" cy="4010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0" dirty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https://www.codeproject.com/Articles/1160934/Asynchronous-Multicast-Delegates-in-Cplusplus</a:t>
            </a:r>
            <a:endParaRPr lang="zh-CN" altLang="en-US" sz="1800" b="0" dirty="0">
              <a:solidFill>
                <a:schemeClr val="bg2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509066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GB" dirty="0"/>
              <a:t>委托</a:t>
            </a:r>
            <a:r>
              <a:rPr lang="en-GB" altLang="zh-CN" dirty="0"/>
              <a:t>(delegate)</a:t>
            </a:r>
            <a:endParaRPr lang="en-US" altLang="zh-CN" dirty="0"/>
          </a:p>
        </p:txBody>
      </p:sp>
      <p:sp>
        <p:nvSpPr>
          <p:cNvPr id="8196" name="Rectangle 3"/>
          <p:cNvSpPr>
            <a:spLocks noGrp="1" noChangeArrowheads="1"/>
          </p:cNvSpPr>
          <p:nvPr>
            <p:ph idx="9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它是一个引用类型，内容是方法名称，规定了参数列表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/>
              <a:t> 它是一个类，用来定义方法的类型，使得可以将其定义的方法当作另一个方法的参数来进行传递</a:t>
            </a:r>
            <a:endParaRPr lang="en-US" altLang="zh-CN" sz="2400" dirty="0"/>
          </a:p>
          <a:p>
            <a:pPr lvl="1"/>
            <a:r>
              <a:rPr lang="en-US" altLang="zh-CN" sz="2000" dirty="0">
                <a:solidFill>
                  <a:srgbClr val="7030A0"/>
                </a:solidFill>
              </a:rPr>
              <a:t>private</a:t>
            </a:r>
            <a:r>
              <a:rPr lang="en-US" altLang="zh-CN" sz="2000" dirty="0"/>
              <a:t> delegate void </a:t>
            </a:r>
            <a:r>
              <a:rPr lang="en-US" altLang="zh-CN" sz="2000" dirty="0" err="1">
                <a:solidFill>
                  <a:srgbClr val="FF0000"/>
                </a:solidFill>
              </a:rPr>
              <a:t>doSomething</a:t>
            </a:r>
            <a:r>
              <a:rPr lang="en-US" altLang="zh-CN" sz="2000" dirty="0"/>
              <a:t>(string name)</a:t>
            </a:r>
          </a:p>
          <a:p>
            <a:pPr lvl="1"/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doSomething</a:t>
            </a:r>
            <a:r>
              <a:rPr lang="en-US" altLang="zh-CN" sz="2000" dirty="0"/>
              <a:t>	</a:t>
            </a:r>
            <a:r>
              <a:rPr lang="en-US" altLang="zh-CN" sz="2000" dirty="0" err="1"/>
              <a:t>doProtect</a:t>
            </a:r>
            <a:r>
              <a:rPr lang="en-US" altLang="zh-CN" sz="2000" dirty="0"/>
              <a:t>	= new </a:t>
            </a:r>
            <a:r>
              <a:rPr lang="en-US" altLang="zh-CN" sz="2000" dirty="0" err="1"/>
              <a:t>doSomething</a:t>
            </a:r>
            <a:r>
              <a:rPr lang="en-US" altLang="zh-CN" sz="2000" dirty="0"/>
              <a:t> ( </a:t>
            </a:r>
            <a:r>
              <a:rPr lang="en-US" altLang="zh-CN" sz="2000" dirty="0" err="1"/>
              <a:t>protectMethod</a:t>
            </a:r>
            <a:r>
              <a:rPr lang="en-US" altLang="zh-CN" sz="2000" dirty="0"/>
              <a:t> )</a:t>
            </a:r>
          </a:p>
          <a:p>
            <a:pPr lvl="1"/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doSomething</a:t>
            </a:r>
            <a:r>
              <a:rPr lang="en-US" altLang="zh-CN" sz="2000" dirty="0"/>
              <a:t>	</a:t>
            </a:r>
            <a:r>
              <a:rPr lang="en-US" altLang="zh-CN" sz="2000" dirty="0" err="1"/>
              <a:t>doWrite</a:t>
            </a:r>
            <a:r>
              <a:rPr lang="en-US" altLang="zh-CN" sz="2000" dirty="0"/>
              <a:t>	= new </a:t>
            </a:r>
            <a:r>
              <a:rPr lang="en-US" altLang="zh-CN" sz="2000" dirty="0" err="1"/>
              <a:t>doSomething</a:t>
            </a:r>
            <a:r>
              <a:rPr lang="en-US" altLang="zh-CN" sz="2000" dirty="0"/>
              <a:t> ( </a:t>
            </a:r>
            <a:r>
              <a:rPr lang="en-US" altLang="zh-CN" sz="2000" dirty="0" err="1"/>
              <a:t>writeMethod</a:t>
            </a:r>
            <a:r>
              <a:rPr lang="en-US" altLang="zh-CN" sz="2000" dirty="0"/>
              <a:t>)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/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参照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C\C++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语言的函数指针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CN" altLang="en-US" sz="2000" dirty="0"/>
              <a:t>委托保存的是对函数（</a:t>
            </a:r>
            <a:r>
              <a:rPr lang="en-US" altLang="zh-CN" sz="2000" dirty="0"/>
              <a:t>function</a:t>
            </a:r>
            <a:r>
              <a:rPr lang="zh-CN" altLang="en-US" sz="2000" dirty="0"/>
              <a:t>）的引用，即保存对存储在托管堆（</a:t>
            </a:r>
            <a:r>
              <a:rPr lang="en-US" altLang="zh-CN" sz="2000" dirty="0"/>
              <a:t>managed heap</a:t>
            </a:r>
            <a:r>
              <a:rPr lang="zh-CN" altLang="en-US" sz="2000" dirty="0"/>
              <a:t>）中的对象的引用，而不是实际值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/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委托保证安全，避免越界与地址无效</a:t>
            </a:r>
          </a:p>
          <a:p>
            <a:pPr eaLnBrk="1" hangingPunct="1"/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委托的基类是 </a:t>
            </a:r>
            <a:r>
              <a:rPr lang="en-US" altLang="zh-CN" sz="24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System.Delegate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E89488E-DC78-4CFB-92A0-50C2D6BAB290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函数指针与委托</a:t>
            </a:r>
          </a:p>
        </p:txBody>
      </p:sp>
    </p:spTree>
    <p:extLst>
      <p:ext uri="{BB962C8B-B14F-4D97-AF65-F5344CB8AC3E}">
        <p14:creationId xmlns:p14="http://schemas.microsoft.com/office/powerpoint/2010/main" val="347225380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GB" dirty="0"/>
              <a:t>委托</a:t>
            </a:r>
            <a:r>
              <a:rPr lang="en-GB" altLang="zh-CN" dirty="0"/>
              <a:t>(delegate)</a:t>
            </a:r>
            <a:endParaRPr lang="en-US" altLang="zh-CN" dirty="0"/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6A73A885-28CF-4D33-AFFD-6B2202767945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sz="2800" dirty="0"/>
              <a:t> </a:t>
            </a:r>
            <a:r>
              <a:rPr lang="en-US" altLang="zh-CN" sz="2800" dirty="0" err="1"/>
              <a:t>System.Delegate</a:t>
            </a:r>
            <a:r>
              <a:rPr lang="zh-CN" altLang="en-US" sz="2800" dirty="0"/>
              <a:t>类是抽象类，不能直接实例化</a:t>
            </a:r>
          </a:p>
          <a:p>
            <a:pPr marL="0" indent="0">
              <a:buNone/>
            </a:pPr>
            <a:endParaRPr lang="zh-CN" altLang="en-US" sz="2800" dirty="0"/>
          </a:p>
          <a:p>
            <a:pPr marL="0" indent="0">
              <a:buNone/>
            </a:pPr>
            <a:r>
              <a:rPr lang="zh-CN" altLang="en-US" sz="2800" dirty="0"/>
              <a:t> 系统和编译器可以显式地从 </a:t>
            </a:r>
            <a:r>
              <a:rPr lang="en-US" altLang="zh-CN" sz="2800" dirty="0"/>
              <a:t>Delegate </a:t>
            </a:r>
            <a:r>
              <a:rPr lang="zh-CN" altLang="en-US" sz="2800" dirty="0"/>
              <a:t>类或 </a:t>
            </a:r>
          </a:p>
          <a:p>
            <a:pPr marL="0" indent="0">
              <a:buNone/>
            </a:pPr>
            <a:r>
              <a:rPr lang="en-US" altLang="zh-CN" sz="2800" dirty="0"/>
              <a:t> </a:t>
            </a:r>
            <a:r>
              <a:rPr lang="en-US" altLang="zh-CN" sz="2800" dirty="0" err="1">
                <a:solidFill>
                  <a:schemeClr val="bg2">
                    <a:lumMod val="50000"/>
                  </a:schemeClr>
                </a:solidFill>
              </a:rPr>
              <a:t>Multicast</a:t>
            </a:r>
            <a:r>
              <a:rPr lang="en-US" altLang="zh-CN" sz="2800" dirty="0" err="1"/>
              <a:t>Delegate</a:t>
            </a:r>
            <a:r>
              <a:rPr lang="en-US" altLang="zh-CN" sz="2800" dirty="0"/>
              <a:t> </a:t>
            </a:r>
            <a:r>
              <a:rPr lang="zh-CN" altLang="en-US" sz="2800" dirty="0"/>
              <a:t>类派生，用户是不允许由委托类</a:t>
            </a:r>
            <a:endParaRPr lang="en-US" altLang="zh-CN" sz="2800" dirty="0"/>
          </a:p>
          <a:p>
            <a:pPr marL="0" indent="0">
              <a:buNone/>
            </a:pPr>
            <a:r>
              <a:rPr lang="en-US" altLang="zh-CN" sz="2800" dirty="0"/>
              <a:t> </a:t>
            </a:r>
            <a:r>
              <a:rPr lang="zh-CN" altLang="en-US" sz="2800" dirty="0"/>
              <a:t>进行派生新类的。</a:t>
            </a:r>
          </a:p>
          <a:p>
            <a:pPr marL="0" indent="0">
              <a:buNone/>
            </a:pPr>
            <a:endParaRPr lang="zh-CN" altLang="en-US" sz="28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653C4F6-7F0E-46A5-8EF8-ECDE3ABE41CA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函数指针与委托</a:t>
            </a:r>
          </a:p>
        </p:txBody>
      </p:sp>
    </p:spTree>
    <p:extLst>
      <p:ext uri="{BB962C8B-B14F-4D97-AF65-F5344CB8AC3E}">
        <p14:creationId xmlns:p14="http://schemas.microsoft.com/office/powerpoint/2010/main" val="260023921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GB" dirty="0"/>
              <a:t>委托</a:t>
            </a:r>
            <a:r>
              <a:rPr lang="zh-CN" altLang="en-US" dirty="0"/>
              <a:t>是异步（回调）操作和事件处理的重要环节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7376565-7402-4728-8F6F-CBFD7A916878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函数指针与委托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90F0187A-1080-488B-B71D-E32EDBDC63A1}"/>
              </a:ext>
            </a:extLst>
          </p:cNvPr>
          <p:cNvSpPr/>
          <p:nvPr/>
        </p:nvSpPr>
        <p:spPr>
          <a:xfrm>
            <a:off x="1071768" y="1484784"/>
            <a:ext cx="10358232" cy="40626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定义委托</a:t>
            </a:r>
          </a:p>
          <a:p>
            <a:pPr algn="l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8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1800" b="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delegate void </a:t>
            </a:r>
            <a:r>
              <a:rPr lang="en-US" altLang="zh-CN" sz="1800" b="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fireHandlerDelegate</a:t>
            </a:r>
            <a:r>
              <a:rPr lang="en-US" altLang="zh-CN" sz="1800" b="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( object sender, </a:t>
            </a:r>
            <a:r>
              <a:rPr lang="en-US" altLang="zh-CN" sz="1800" b="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fireArgs</a:t>
            </a:r>
            <a:r>
              <a:rPr lang="en-US" altLang="zh-CN" sz="1800" b="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1800" b="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fe</a:t>
            </a:r>
            <a:r>
              <a:rPr lang="en-US" altLang="zh-CN" sz="1800" b="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);</a:t>
            </a:r>
          </a:p>
          <a:p>
            <a:pPr algn="l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8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需要指明委托名称、一个返回类型和一个参数列表</a:t>
            </a:r>
          </a:p>
          <a:p>
            <a:pPr algn="l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1400" b="0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lang="zh-CN" altLang="en-US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声明委托类型的变量</a:t>
            </a:r>
          </a:p>
          <a:p>
            <a:pPr algn="l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800" b="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	</a:t>
            </a:r>
            <a:r>
              <a:rPr lang="en-US" altLang="zh-CN" sz="1800" b="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fireHandlerDelegate</a:t>
            </a:r>
            <a:r>
              <a:rPr lang="en-US" altLang="zh-CN" sz="1800" b="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1800" b="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fireHandler</a:t>
            </a:r>
            <a:r>
              <a:rPr lang="en-US" altLang="zh-CN" sz="1800" b="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;</a:t>
            </a:r>
          </a:p>
          <a:p>
            <a:pPr algn="l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1400" b="0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初始化委托变量</a:t>
            </a:r>
          </a:p>
          <a:p>
            <a:pPr algn="l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800" b="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	</a:t>
            </a:r>
            <a:r>
              <a:rPr lang="en-US" altLang="zh-CN" sz="1800" b="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fireHandler</a:t>
            </a:r>
            <a:r>
              <a:rPr lang="en-US" altLang="zh-CN" sz="1800" b="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= new </a:t>
            </a:r>
            <a:r>
              <a:rPr lang="en-US" altLang="zh-CN" sz="1800" b="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fireHandlerDelegate</a:t>
            </a:r>
            <a:r>
              <a:rPr lang="en-US" altLang="zh-CN" sz="1800" b="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( </a:t>
            </a:r>
            <a:r>
              <a:rPr lang="en-US" altLang="zh-CN" sz="1800" b="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handlerFunc</a:t>
            </a:r>
            <a:r>
              <a:rPr lang="en-US" altLang="zh-CN" sz="1800" b="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);</a:t>
            </a:r>
          </a:p>
          <a:p>
            <a:pPr algn="l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8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初始化委托变量时要把一个函数（此处</a:t>
            </a:r>
            <a:r>
              <a:rPr lang="en-US" altLang="zh-CN" sz="1800" b="0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handlerFunc</a:t>
            </a:r>
            <a:r>
              <a:rPr lang="zh-CN" altLang="en-US" sz="18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为一个函数的名称）引用赋给委托变量，此函数需要具有与委托相同的返回类型和参数列表。使用</a:t>
            </a:r>
            <a:r>
              <a:rPr lang="en-US" altLang="zh-CN" sz="18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new</a:t>
            </a:r>
            <a:r>
              <a:rPr lang="zh-CN" altLang="en-US" sz="18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关键字创建一个新的委托，参数为要引用所需的函数，这是委托赋值的一个独特语法，函数名称是不带括号的。缩略写法：</a:t>
            </a:r>
          </a:p>
          <a:p>
            <a:pPr algn="l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800" b="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	</a:t>
            </a:r>
            <a:r>
              <a:rPr lang="en-US" altLang="zh-CN" sz="1800" b="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fireHandler</a:t>
            </a:r>
            <a:r>
              <a:rPr lang="en-US" altLang="zh-CN" sz="1800" b="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= </a:t>
            </a:r>
            <a:r>
              <a:rPr lang="en-US" altLang="zh-CN" sz="1800" b="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handlerFunc</a:t>
            </a:r>
            <a:r>
              <a:rPr lang="en-US" altLang="zh-CN" sz="1800" b="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;</a:t>
            </a:r>
          </a:p>
          <a:p>
            <a:pPr algn="l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400" b="0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2400" b="0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1349814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838200" y="365128"/>
            <a:ext cx="10515600" cy="1325563"/>
          </a:xfrm>
        </p:spPr>
        <p:txBody>
          <a:bodyPr/>
          <a:lstStyle/>
          <a:p>
            <a:pPr eaLnBrk="1" hangingPunct="1"/>
            <a:r>
              <a:rPr lang="zh-CN" altLang="en-GB" dirty="0"/>
              <a:t>委托</a:t>
            </a:r>
            <a:r>
              <a:rPr lang="zh-CN" altLang="en-US" dirty="0"/>
              <a:t>是异步（回调）操作和事件处理的重要环节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7376565-7402-4728-8F6F-CBFD7A916878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函数指针与委托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90F0187A-1080-488B-B71D-E32EDBDC63A1}"/>
              </a:ext>
            </a:extLst>
          </p:cNvPr>
          <p:cNvSpPr/>
          <p:nvPr/>
        </p:nvSpPr>
        <p:spPr>
          <a:xfrm>
            <a:off x="1071768" y="1484784"/>
            <a:ext cx="10208808" cy="40626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CCDDEA">
                    <a:lumMod val="10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4. 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CDDEA">
                    <a:lumMod val="10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有了引用函数的委托变量之后，我们就可以用委托变量调用</a:t>
            </a:r>
            <a:r>
              <a:rPr kumimoji="0" lang="en-US" altLang="zh-CN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CCDDEA">
                    <a:lumMod val="10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handlerFunc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CCDDEA">
                    <a:lumMod val="10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CDDEA">
                    <a:lumMod val="10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函数；也可以把委托变量传递给其他函数</a:t>
            </a: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CCDDEA">
                    <a:lumMod val="10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微软雅黑" panose="020B0503020204020204" pitchFamily="34" charset="-122"/>
                <a:cs typeface="+mn-cs"/>
              </a:rPr>
              <a:t>	</a:t>
            </a:r>
            <a:r>
              <a:rPr kumimoji="0" lang="en-US" altLang="zh-CN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CDDEA">
                    <a:lumMod val="10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微软雅黑" panose="020B0503020204020204" pitchFamily="34" charset="-122"/>
                <a:cs typeface="+mn-cs"/>
              </a:rPr>
              <a:t>fireHandler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CCDDEA">
                    <a:lumMod val="10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微软雅黑" panose="020B0503020204020204" pitchFamily="34" charset="-122"/>
                <a:cs typeface="+mn-cs"/>
              </a:rPr>
              <a:t> (sender, </a:t>
            </a:r>
            <a:r>
              <a:rPr kumimoji="0" lang="en-US" altLang="zh-CN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CDDEA">
                    <a:lumMod val="10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微软雅黑" panose="020B0503020204020204" pitchFamily="34" charset="-122"/>
                <a:cs typeface="+mn-cs"/>
              </a:rPr>
              <a:t>fe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CCDDEA">
                    <a:lumMod val="10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微软雅黑" panose="020B0503020204020204" pitchFamily="34" charset="-122"/>
                <a:cs typeface="+mn-cs"/>
              </a:rPr>
              <a:t> );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algn="l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altLang="zh-CN" sz="2400" b="0" dirty="0">
              <a:solidFill>
                <a:schemeClr val="bg2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 </a:t>
            </a:r>
            <a:r>
              <a:rPr lang="zh-CN" altLang="en-US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委托可以调用多个方法，即一个委托变量可以引用多个函数，称为多路广播</a:t>
            </a:r>
          </a:p>
          <a:p>
            <a:pPr algn="l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2400" b="0" dirty="0">
              <a:solidFill>
                <a:schemeClr val="bg2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6. </a:t>
            </a:r>
            <a:r>
              <a:rPr lang="zh-CN" altLang="en-US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可以使用</a:t>
            </a:r>
            <a:r>
              <a:rPr lang="en-US" altLang="zh-CN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+=</a:t>
            </a:r>
            <a:r>
              <a:rPr lang="zh-CN" altLang="en-US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-=</a:t>
            </a:r>
            <a:r>
              <a:rPr lang="zh-CN" altLang="en-US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运算符实现方法的增加和减少</a:t>
            </a:r>
          </a:p>
          <a:p>
            <a:pPr algn="l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2400" b="0" dirty="0">
              <a:solidFill>
                <a:schemeClr val="bg2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 </a:t>
            </a:r>
            <a:r>
              <a:rPr lang="zh-CN" altLang="en-US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无返回值的委托，引用了多少个方法就会执行多少个方法。有返回值的委托同样会执行多个引用的方法，但返回的值是最后一个方法的返回值</a:t>
            </a:r>
          </a:p>
        </p:txBody>
      </p:sp>
    </p:spTree>
    <p:extLst>
      <p:ext uri="{BB962C8B-B14F-4D97-AF65-F5344CB8AC3E}">
        <p14:creationId xmlns:p14="http://schemas.microsoft.com/office/powerpoint/2010/main" val="39004712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E427F29-6FB1-442F-89B4-07CF364087E9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Agenda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13298FE-B214-4829-91B4-DE190C1B344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</a:rPr>
              <a:t>工具及开发流程</a:t>
            </a:r>
            <a:endParaRPr lang="en-US" altLang="zh-CN" sz="3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</a:rPr>
              <a:t>编程语言</a:t>
            </a:r>
            <a:endParaRPr lang="en-US" altLang="zh-CN" sz="3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</a:rPr>
              <a:t>应用程序类型</a:t>
            </a:r>
            <a:endParaRPr lang="en-US" altLang="zh-CN" sz="3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</a:rPr>
              <a:t> 函数指针与委托</a:t>
            </a:r>
            <a:endParaRPr lang="en-US" altLang="zh-CN" sz="3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sz="3200" dirty="0"/>
              <a:t> </a:t>
            </a:r>
            <a:r>
              <a:rPr lang="zh-CN" altLang="en-US" sz="3200" dirty="0"/>
              <a:t>代码管理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C28E525-E5E3-4D90-8D91-4CD3254FD748}"/>
              </a:ext>
            </a:extLst>
          </p:cNvPr>
          <p:cNvSpPr txBox="1"/>
          <p:nvPr/>
        </p:nvSpPr>
        <p:spPr>
          <a:xfrm>
            <a:off x="814499" y="3973589"/>
            <a:ext cx="10515600" cy="5355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395" lvl="0" indent="-171395" algn="l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/>
            </a:pPr>
            <a:r>
              <a:rPr lang="zh-CN" altLang="en-US" sz="3200" b="0" kern="0" dirty="0">
                <a:solidFill>
                  <a:srgbClr val="BD582C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代码管理</a:t>
            </a:r>
            <a:endParaRPr kumimoji="0" lang="en-US" altLang="zh-CN" sz="3200" b="0" i="0" u="none" strike="noStrike" kern="0" cap="none" spc="0" normalizeH="0" baseline="0" noProof="0" dirty="0">
              <a:ln>
                <a:noFill/>
              </a:ln>
              <a:solidFill>
                <a:srgbClr val="BD582C">
                  <a:lumMod val="75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53478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155FBC72-FCF1-44EB-BA1E-BB99C06BF529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zh-CN" altLang="en-US" dirty="0"/>
              <a:t>用 </a:t>
            </a:r>
            <a:r>
              <a:rPr lang="en-US" altLang="zh-CN" dirty="0"/>
              <a:t>git </a:t>
            </a:r>
            <a:r>
              <a:rPr lang="zh-CN" altLang="en-US" dirty="0"/>
              <a:t>做代码管理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5185DC5-9854-44DB-8D45-EDA30B11A27D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代码管理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B7C2522-CA84-48E7-90D6-E86A72A6A50A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dirty="0"/>
              <a:t> </a:t>
            </a:r>
            <a:r>
              <a:rPr lang="zh-CN" altLang="en-US" dirty="0"/>
              <a:t>拥抱开源世界，融入开源的时代，展开 </a:t>
            </a:r>
            <a:r>
              <a:rPr lang="en-US" altLang="zh-CN" dirty="0"/>
              <a:t>git </a:t>
            </a:r>
            <a:r>
              <a:rPr lang="zh-CN" altLang="en-US" dirty="0"/>
              <a:t>的人生</a:t>
            </a:r>
            <a:endParaRPr lang="en-US" altLang="zh-CN" dirty="0"/>
          </a:p>
          <a:p>
            <a:r>
              <a:rPr lang="en-US" altLang="zh-CN" dirty="0"/>
              <a:t> </a:t>
            </a:r>
            <a:r>
              <a:rPr lang="zh-CN" altLang="en-US" dirty="0"/>
              <a:t>使用 </a:t>
            </a:r>
            <a:r>
              <a:rPr lang="en-US" altLang="zh-CN" dirty="0" err="1"/>
              <a:t>gitee</a:t>
            </a:r>
            <a:r>
              <a:rPr lang="en-US" altLang="zh-CN" dirty="0"/>
              <a:t> </a:t>
            </a:r>
            <a:r>
              <a:rPr lang="zh-CN" altLang="en-US" dirty="0"/>
              <a:t>及 </a:t>
            </a:r>
            <a:r>
              <a:rPr lang="en-US" altLang="zh-CN" dirty="0" err="1"/>
              <a:t>github</a:t>
            </a:r>
            <a:endParaRPr lang="en-US" altLang="zh-CN" dirty="0"/>
          </a:p>
          <a:p>
            <a:r>
              <a:rPr lang="en-US" altLang="zh-CN" dirty="0"/>
              <a:t> </a:t>
            </a:r>
            <a:r>
              <a:rPr lang="zh-CN" altLang="en-US" dirty="0"/>
              <a:t>安装 </a:t>
            </a:r>
            <a:r>
              <a:rPr lang="en-US" altLang="zh-CN" dirty="0"/>
              <a:t>git</a:t>
            </a:r>
          </a:p>
          <a:p>
            <a:r>
              <a:rPr lang="en-US" altLang="zh-CN" dirty="0"/>
              <a:t> VS </a:t>
            </a:r>
            <a:r>
              <a:rPr lang="zh-CN" altLang="en-US" dirty="0"/>
              <a:t>配合命令行工具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D274234E-3EC8-4A7F-8217-B97664919C92}"/>
              </a:ext>
            </a:extLst>
          </p:cNvPr>
          <p:cNvSpPr/>
          <p:nvPr/>
        </p:nvSpPr>
        <p:spPr>
          <a:xfrm>
            <a:off x="2535163" y="3861048"/>
            <a:ext cx="7121674" cy="22519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程序编码的人生</a:t>
            </a:r>
            <a:endParaRPr lang="en-US" altLang="zh-CN" dirty="0">
              <a:solidFill>
                <a:schemeClr val="accent6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的人生</a:t>
            </a:r>
            <a:endParaRPr lang="en-US" altLang="zh-CN" dirty="0">
              <a:solidFill>
                <a:schemeClr val="accent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日三次 </a:t>
            </a:r>
            <a:r>
              <a:rPr lang="en-US" altLang="zh-CN" dirty="0" err="1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gitee</a:t>
            </a:r>
            <a:r>
              <a:rPr lang="en-US" altLang="zh-CN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en-US" altLang="zh-CN" dirty="0" err="1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github</a:t>
            </a:r>
            <a:endParaRPr lang="zh-CN" altLang="en-US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32723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203485373"/>
              </p:ext>
            </p:extLst>
          </p:nvPr>
        </p:nvGraphicFramePr>
        <p:xfrm>
          <a:off x="695400" y="1415390"/>
          <a:ext cx="10585176" cy="5229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标题 4"/>
          <p:cNvSpPr>
            <a:spLocks noGrp="1"/>
          </p:cNvSpPr>
          <p:nvPr>
            <p:ph type="ctrTitle"/>
          </p:nvPr>
        </p:nvSpPr>
        <p:spPr>
          <a:xfrm>
            <a:off x="1415480" y="404664"/>
            <a:ext cx="3552313" cy="782206"/>
          </a:xfrm>
        </p:spPr>
        <p:txBody>
          <a:bodyPr>
            <a:normAutofit/>
          </a:bodyPr>
          <a:lstStyle/>
          <a:p>
            <a:pPr lvl="0" algn="l"/>
            <a:r>
              <a:rPr lang="en-US" altLang="zh-CN" dirty="0"/>
              <a:t>outlines</a:t>
            </a:r>
            <a:endParaRPr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8697214-5DFE-4C80-BECB-8087C622BF6F}"/>
              </a:ext>
            </a:extLst>
          </p:cNvPr>
          <p:cNvSpPr/>
          <p:nvPr/>
        </p:nvSpPr>
        <p:spPr>
          <a:xfrm>
            <a:off x="8675701" y="4756373"/>
            <a:ext cx="1765173" cy="904875"/>
          </a:xfrm>
          <a:prstGeom prst="rect">
            <a:avLst/>
          </a:prstGeom>
        </p:spPr>
        <p:txBody>
          <a:bodyPr wrap="none" fromWordArt="1">
            <a:prstTxWarp prst="textCascadeUp">
              <a:avLst>
                <a:gd name="adj" fmla="val 44444"/>
              </a:avLst>
            </a:prstTxWarp>
            <a:normAutofit/>
            <a:scene3d>
              <a:camera prst="legacyPerspectiveFront">
                <a:rot lat="20520000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1" i="0" u="none" strike="noStrike" kern="1200" cap="none" spc="0" normalizeH="0" baseline="0" noProof="0" dirty="0">
                <a:ln>
                  <a:noFill/>
                </a:ln>
                <a:gradFill rotWithShape="0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华文行楷" charset="0"/>
                <a:ea typeface="华文行楷" charset="0"/>
                <a:cs typeface="+mn-cs"/>
              </a:rPr>
              <a:t>new tech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gradFill rotWithShape="0">
                <a:gsLst>
                  <a:gs pos="0">
                    <a:srgbClr val="FFE701"/>
                  </a:gs>
                  <a:gs pos="100000">
                    <a:srgbClr val="FE3E02"/>
                  </a:gs>
                </a:gsLst>
                <a:lin ang="5400000" scaled="1"/>
                <a:tileRect/>
              </a:gradFill>
              <a:effectLst/>
              <a:uLnTx/>
              <a:uFillTx/>
              <a:latin typeface="华文行楷" charset="0"/>
              <a:ea typeface="华文行楷" charset="0"/>
              <a:cs typeface="+mn-cs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80EC7F3-B005-4C1A-B7CE-F0B62F6891CA}"/>
              </a:ext>
            </a:extLst>
          </p:cNvPr>
          <p:cNvSpPr/>
          <p:nvPr/>
        </p:nvSpPr>
        <p:spPr>
          <a:xfrm>
            <a:off x="9203714" y="5692477"/>
            <a:ext cx="1123950" cy="904875"/>
          </a:xfrm>
          <a:prstGeom prst="rect">
            <a:avLst/>
          </a:prstGeom>
        </p:spPr>
        <p:txBody>
          <a:bodyPr wrap="none" fromWordArt="1">
            <a:prstTxWarp prst="textCascadeUp">
              <a:avLst>
                <a:gd name="adj" fmla="val 44444"/>
              </a:avLst>
            </a:prstTxWarp>
            <a:normAutofit/>
            <a:scene3d>
              <a:camera prst="legacyPerspectiveFront">
                <a:rot lat="20520000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1" i="0" u="none" strike="noStrike" kern="1200" cap="none" spc="0" normalizeH="0" baseline="0" noProof="0" dirty="0">
                <a:ln>
                  <a:noFill/>
                </a:ln>
                <a:gradFill rotWithShape="0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华文行楷" charset="0"/>
                <a:ea typeface="华文行楷" charset="0"/>
                <a:cs typeface="+mn-cs"/>
              </a:rPr>
              <a:t>future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gradFill rotWithShape="0">
                <a:gsLst>
                  <a:gs pos="0">
                    <a:srgbClr val="FFE701"/>
                  </a:gs>
                  <a:gs pos="100000">
                    <a:srgbClr val="FE3E02"/>
                  </a:gs>
                </a:gsLst>
                <a:lin ang="5400000" scaled="1"/>
                <a:tileRect/>
              </a:gradFill>
              <a:effectLst/>
              <a:uLnTx/>
              <a:uFillTx/>
              <a:latin typeface="华文行楷" charset="0"/>
              <a:ea typeface="华文行楷" charset="0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EC12B0A-459A-40A0-8395-BD6751EF91B6}"/>
              </a:ext>
            </a:extLst>
          </p:cNvPr>
          <p:cNvSpPr/>
          <p:nvPr/>
        </p:nvSpPr>
        <p:spPr>
          <a:xfrm>
            <a:off x="10464015" y="5949280"/>
            <a:ext cx="1727985" cy="7289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考试复习请以课本为线索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!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03105D7-F409-41B2-8B79-373EFA571C9D}"/>
              </a:ext>
            </a:extLst>
          </p:cNvPr>
          <p:cNvSpPr/>
          <p:nvPr/>
        </p:nvSpPr>
        <p:spPr>
          <a:xfrm>
            <a:off x="8219259" y="3717032"/>
            <a:ext cx="1765173" cy="832867"/>
          </a:xfrm>
          <a:prstGeom prst="rect">
            <a:avLst/>
          </a:prstGeom>
        </p:spPr>
        <p:txBody>
          <a:bodyPr wrap="none" fromWordArt="1">
            <a:prstTxWarp prst="textCascadeUp">
              <a:avLst>
                <a:gd name="adj" fmla="val 44444"/>
              </a:avLst>
            </a:prstTxWarp>
            <a:normAutofit lnSpcReduction="10000"/>
            <a:scene3d>
              <a:camera prst="legacyPerspectiveFront">
                <a:rot lat="20520000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1" i="0" u="none" strike="noStrike" kern="1200" cap="none" spc="0" normalizeH="0" baseline="0" noProof="0" dirty="0">
                <a:ln>
                  <a:noFill/>
                </a:ln>
                <a:gradFill rotWithShape="0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华文行楷" charset="0"/>
                <a:ea typeface="华文行楷" charset="0"/>
                <a:cs typeface="+mn-cs"/>
              </a:rPr>
              <a:t>classic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gradFill rotWithShape="0">
                <a:gsLst>
                  <a:gs pos="0">
                    <a:srgbClr val="FFE701"/>
                  </a:gs>
                  <a:gs pos="100000">
                    <a:srgbClr val="FE3E02"/>
                  </a:gs>
                </a:gsLst>
                <a:lin ang="5400000" scaled="1"/>
                <a:tileRect/>
              </a:gradFill>
              <a:effectLst/>
              <a:uLnTx/>
              <a:uFillTx/>
              <a:latin typeface="华文行楷" charset="0"/>
              <a:ea typeface="华文行楷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42325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E427F29-6FB1-442F-89B4-07CF364087E9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Agenda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13298FE-B214-4829-91B4-DE190C1B344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sz="3200" dirty="0"/>
              <a:t> Linux vs Windows</a:t>
            </a:r>
          </a:p>
          <a:p>
            <a:r>
              <a:rPr lang="en-US" altLang="zh-CN" sz="3200" dirty="0"/>
              <a:t> Windows </a:t>
            </a:r>
            <a:r>
              <a:rPr lang="zh-CN" altLang="en-US" sz="3200" dirty="0"/>
              <a:t>技术演进及发展趋势</a:t>
            </a:r>
            <a:endParaRPr lang="en-US" altLang="zh-CN" sz="3200" dirty="0"/>
          </a:p>
          <a:p>
            <a:r>
              <a:rPr lang="en-US" altLang="zh-CN" sz="3200" dirty="0"/>
              <a:t> Windows </a:t>
            </a:r>
            <a:r>
              <a:rPr lang="zh-CN" altLang="en-US" sz="3200" dirty="0"/>
              <a:t>的主要特点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C28E525-E5E3-4D90-8D91-4CD3254FD748}"/>
              </a:ext>
            </a:extLst>
          </p:cNvPr>
          <p:cNvSpPr txBox="1"/>
          <p:nvPr/>
        </p:nvSpPr>
        <p:spPr>
          <a:xfrm>
            <a:off x="814499" y="1813349"/>
            <a:ext cx="10515600" cy="5355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395" marR="0" lvl="0" indent="-171395" algn="l" defTabSz="914400" rtl="0" eaLnBrk="1" fontAlgn="base" latinLnBrk="0" hangingPunct="1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ClrTx/>
              <a:buSzTx/>
              <a:buFont typeface="Wingdings" panose="05000000000000000000" charset="0"/>
              <a:buChar char=""/>
              <a:tabLst/>
              <a:defRPr/>
            </a:pPr>
            <a:r>
              <a:rPr kumimoji="0" lang="en-US" altLang="zh-CN" sz="3200" b="0" i="0" u="none" strike="noStrike" kern="0" cap="none" spc="0" normalizeH="0" baseline="0" noProof="0" dirty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Linux vs Windows</a:t>
            </a:r>
          </a:p>
        </p:txBody>
      </p:sp>
    </p:spTree>
    <p:extLst>
      <p:ext uri="{BB962C8B-B14F-4D97-AF65-F5344CB8AC3E}">
        <p14:creationId xmlns:p14="http://schemas.microsoft.com/office/powerpoint/2010/main" val="3214818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219CCE0-C812-4F72-9D26-A675BD4385C9}"/>
              </a:ext>
            </a:extLst>
          </p:cNvPr>
          <p:cNvSpPr/>
          <p:nvPr/>
        </p:nvSpPr>
        <p:spPr>
          <a:xfrm>
            <a:off x="0" y="0"/>
            <a:ext cx="3287687" cy="4320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0" tIns="0" rIns="0" bIns="0" numCol="1" rtlCol="0" anchor="ctr" anchorCtr="0" compatLnSpc="1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标题 5">
            <a:extLst>
              <a:ext uri="{FF2B5EF4-FFF2-40B4-BE49-F238E27FC236}">
                <a16:creationId xmlns:a16="http://schemas.microsoft.com/office/drawing/2014/main" id="{2E7A6288-F172-427D-B418-B758D2CE550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365128"/>
            <a:ext cx="10515600" cy="1325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rgbClr val="002060"/>
                </a:solidFill>
              </a:rPr>
              <a:t>1.3 MVVM and WPF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2825033-A78C-49CA-9D67-6C64A21AD389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1403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E427F29-6FB1-442F-89B4-07CF364087E9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Agenda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13298FE-B214-4829-91B4-DE190C1B344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sz="3200" dirty="0"/>
              <a:t> XAML </a:t>
            </a:r>
            <a:r>
              <a:rPr lang="zh-CN" altLang="en-US" sz="3200" dirty="0"/>
              <a:t>数据绑定</a:t>
            </a:r>
            <a:endParaRPr lang="en-US" altLang="zh-CN" sz="3200" dirty="0"/>
          </a:p>
          <a:p>
            <a:r>
              <a:rPr lang="en-US" altLang="zh-CN" sz="3200" dirty="0"/>
              <a:t> MVVM </a:t>
            </a:r>
            <a:r>
              <a:rPr lang="zh-CN" altLang="en-US" sz="3200" dirty="0"/>
              <a:t>是什么</a:t>
            </a:r>
            <a:endParaRPr lang="en-US" altLang="zh-CN" sz="3200" dirty="0"/>
          </a:p>
          <a:p>
            <a:r>
              <a:rPr lang="en-US" altLang="zh-CN" sz="3200" dirty="0"/>
              <a:t> </a:t>
            </a:r>
            <a:r>
              <a:rPr lang="zh-CN" altLang="en-US" sz="3200" dirty="0"/>
              <a:t>模式的实现</a:t>
            </a:r>
            <a:endParaRPr lang="en-US" altLang="zh-CN" sz="3200" dirty="0"/>
          </a:p>
          <a:p>
            <a:r>
              <a:rPr lang="en-US" altLang="zh-CN" sz="3200" dirty="0"/>
              <a:t> </a:t>
            </a:r>
            <a:r>
              <a:rPr lang="zh-CN" altLang="en-US" sz="3200" dirty="0"/>
              <a:t>加入命令</a:t>
            </a:r>
            <a:endParaRPr lang="en-US" altLang="zh-CN" sz="3200" dirty="0"/>
          </a:p>
          <a:p>
            <a:r>
              <a:rPr lang="en-US" altLang="zh-CN" sz="3200" dirty="0"/>
              <a:t> </a:t>
            </a:r>
            <a:r>
              <a:rPr lang="zh-CN" altLang="en-US" sz="3200" dirty="0"/>
              <a:t>课程实验项目 </a:t>
            </a:r>
            <a:r>
              <a:rPr lang="en-US" altLang="zh-CN" sz="3200" dirty="0" err="1"/>
              <a:t>wpfTest</a:t>
            </a:r>
            <a:r>
              <a:rPr lang="en-US" altLang="zh-CN" sz="3200" dirty="0"/>
              <a:t> </a:t>
            </a:r>
            <a:r>
              <a:rPr lang="zh-CN" altLang="en-US" sz="3200" dirty="0"/>
              <a:t>代码介绍</a:t>
            </a:r>
            <a:endParaRPr lang="en-US" altLang="zh-CN" sz="32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C28E525-E5E3-4D90-8D91-4CD3254FD748}"/>
              </a:ext>
            </a:extLst>
          </p:cNvPr>
          <p:cNvSpPr txBox="1"/>
          <p:nvPr/>
        </p:nvSpPr>
        <p:spPr>
          <a:xfrm>
            <a:off x="814499" y="1813349"/>
            <a:ext cx="10515600" cy="5355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395" lvl="0" indent="-171395" algn="l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/>
            </a:pPr>
            <a:r>
              <a:rPr lang="en-US" altLang="zh-CN" sz="3200" b="0" kern="0" dirty="0">
                <a:solidFill>
                  <a:srgbClr val="BD582C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XAML </a:t>
            </a:r>
            <a:r>
              <a:rPr lang="zh-CN" altLang="en-US" sz="3200" b="0" kern="0" dirty="0">
                <a:solidFill>
                  <a:srgbClr val="BD582C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数据绑定</a:t>
            </a:r>
          </a:p>
        </p:txBody>
      </p:sp>
    </p:spTree>
    <p:extLst>
      <p:ext uri="{BB962C8B-B14F-4D97-AF65-F5344CB8AC3E}">
        <p14:creationId xmlns:p14="http://schemas.microsoft.com/office/powerpoint/2010/main" val="964176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内容占位符 7">
            <a:extLst>
              <a:ext uri="{FF2B5EF4-FFF2-40B4-BE49-F238E27FC236}">
                <a16:creationId xmlns:a16="http://schemas.microsoft.com/office/drawing/2014/main" id="{1C80B978-7C52-406B-8CEE-5F7F8026F96D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dirty="0"/>
              <a:t> stands for </a:t>
            </a:r>
            <a:r>
              <a:rPr lang="en-US" altLang="zh-CN" dirty="0" err="1"/>
              <a:t>eXtendible</a:t>
            </a:r>
            <a:r>
              <a:rPr lang="en-US" altLang="zh-CN" dirty="0"/>
              <a:t> Application Markup Language</a:t>
            </a:r>
          </a:p>
          <a:p>
            <a:r>
              <a:rPr lang="en-US" altLang="zh-CN" dirty="0"/>
              <a:t> is a type of XML</a:t>
            </a:r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 nodes ( also known as tags, or elements )</a:t>
            </a:r>
          </a:p>
          <a:p>
            <a:pPr lvl="1"/>
            <a:r>
              <a:rPr lang="en-US" altLang="zh-CN" dirty="0"/>
              <a:t> Page - has numerous attributes which help to further describe the element</a:t>
            </a:r>
          </a:p>
          <a:p>
            <a:pPr lvl="1"/>
            <a:r>
              <a:rPr lang="en-US" altLang="zh-CN" dirty="0"/>
              <a:t> Grid</a:t>
            </a:r>
          </a:p>
          <a:p>
            <a:r>
              <a:rPr lang="en-US" altLang="zh-CN" dirty="0"/>
              <a:t> Nested Elements - The &lt;Page&gt;&lt;/Page&gt; contain the &lt;Grid&gt;&lt;/Grid&gt; element</a:t>
            </a:r>
          </a:p>
          <a:p>
            <a:endParaRPr lang="zh-CN" altLang="en-US" dirty="0"/>
          </a:p>
        </p:txBody>
      </p:sp>
      <p:sp>
        <p:nvSpPr>
          <p:cNvPr id="18435" name="Rectangle 2"/>
          <p:cNvSpPr>
            <a:spLocks noGrp="1" noRot="1" noChangeArrowheads="1"/>
          </p:cNvSpPr>
          <p:nvPr>
            <p:ph type="title" idx="4294967295"/>
          </p:nvPr>
        </p:nvSpPr>
        <p:spPr/>
        <p:txBody>
          <a:bodyPr>
            <a:normAutofit/>
          </a:bodyPr>
          <a:lstStyle/>
          <a:p>
            <a:pPr lvl="0"/>
            <a:r>
              <a:rPr lang="en-US" altLang="zh-CN" dirty="0"/>
              <a:t>XAML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7728" y="2276873"/>
            <a:ext cx="5601482" cy="2219635"/>
          </a:xfrm>
          <a:prstGeom prst="rect">
            <a:avLst/>
          </a:prstGeom>
        </p:spPr>
      </p:pic>
      <p:sp>
        <p:nvSpPr>
          <p:cNvPr id="6" name="云形标注 5"/>
          <p:cNvSpPr/>
          <p:nvPr/>
        </p:nvSpPr>
        <p:spPr>
          <a:xfrm>
            <a:off x="2097331" y="4409193"/>
            <a:ext cx="1663065" cy="444500"/>
          </a:xfrm>
          <a:prstGeom prst="cloudCallout">
            <a:avLst>
              <a:gd name="adj1" fmla="val 84918"/>
              <a:gd name="adj2" fmla="val -36891"/>
            </a:avLst>
          </a:prstGeom>
          <a:gradFill rotWithShape="0">
            <a:gsLst>
              <a:gs pos="0">
                <a:srgbClr val="99FFCC">
                  <a:gamma/>
                  <a:tint val="0"/>
                  <a:invGamma/>
                </a:srgbClr>
              </a:gs>
              <a:gs pos="100000">
                <a:srgbClr val="99FFCC"/>
              </a:gs>
            </a:gsLst>
            <a:lin ang="5400000" scaled="1"/>
            <a:tileRect/>
          </a:gradFill>
          <a:ln w="9525" cap="flat" cmpd="sng">
            <a:solidFill>
              <a:schemeClr val="accent2"/>
            </a:solidFill>
            <a:prstDash val="solid"/>
            <a:headEnd type="none" w="med" len="med"/>
            <a:tailEnd type="none" w="med" len="med"/>
          </a:ln>
        </p:spPr>
        <p:txBody>
          <a:bodyPr anchor="ctr"/>
          <a:lstStyle/>
          <a:p>
            <a:pPr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ea typeface="楷体_GB2312" pitchFamily="49" charset="-122"/>
              </a:rPr>
              <a:t>closing tag</a:t>
            </a:r>
            <a:endParaRPr lang="zh-CN" altLang="en-US" sz="1600" dirty="0">
              <a:solidFill>
                <a:srgbClr val="FF0000"/>
              </a:solidFill>
              <a:latin typeface="Consolas" panose="020B0609020204030204" pitchFamily="49" charset="0"/>
              <a:ea typeface="楷体_GB2312" pitchFamily="49" charset="-122"/>
            </a:endParaRPr>
          </a:p>
        </p:txBody>
      </p:sp>
      <p:sp>
        <p:nvSpPr>
          <p:cNvPr id="7" name="云形标注 6"/>
          <p:cNvSpPr/>
          <p:nvPr/>
        </p:nvSpPr>
        <p:spPr>
          <a:xfrm>
            <a:off x="1847528" y="3630611"/>
            <a:ext cx="1565910" cy="444500"/>
          </a:xfrm>
          <a:prstGeom prst="cloudCallout">
            <a:avLst>
              <a:gd name="adj1" fmla="val 108706"/>
              <a:gd name="adj2" fmla="val 73905"/>
            </a:avLst>
          </a:prstGeom>
          <a:gradFill rotWithShape="0">
            <a:gsLst>
              <a:gs pos="0">
                <a:srgbClr val="99FFCC">
                  <a:gamma/>
                  <a:tint val="0"/>
                  <a:invGamma/>
                </a:srgbClr>
              </a:gs>
              <a:gs pos="100000">
                <a:srgbClr val="99FFCC"/>
              </a:gs>
            </a:gsLst>
            <a:lin ang="5400000" scaled="1"/>
            <a:tileRect/>
          </a:gradFill>
          <a:ln w="9525" cap="flat" cmpd="sng">
            <a:solidFill>
              <a:schemeClr val="accent2"/>
            </a:solidFill>
            <a:prstDash val="solid"/>
            <a:headEnd type="none" w="med" len="med"/>
            <a:tailEnd type="none" w="med" len="med"/>
          </a:ln>
        </p:spPr>
        <p:txBody>
          <a:bodyPr anchor="ctr"/>
          <a:lstStyle/>
          <a:p>
            <a:pPr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ea typeface="楷体_GB2312" pitchFamily="49" charset="-122"/>
              </a:rPr>
              <a:t>closing tag</a:t>
            </a:r>
            <a:endParaRPr lang="zh-CN" altLang="en-US" sz="1600" dirty="0">
              <a:solidFill>
                <a:srgbClr val="FF0000"/>
              </a:solidFill>
              <a:latin typeface="Consolas" panose="020B0609020204030204" pitchFamily="49" charset="0"/>
              <a:ea typeface="楷体_GB2312" pitchFamily="49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A2869C7-1B22-466A-9121-CDCD67C16882}"/>
              </a:ext>
            </a:extLst>
          </p:cNvPr>
          <p:cNvSpPr txBox="1"/>
          <p:nvPr/>
        </p:nvSpPr>
        <p:spPr>
          <a:xfrm>
            <a:off x="10128448" y="3630611"/>
            <a:ext cx="1800200" cy="5656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WHY?</a:t>
            </a:r>
            <a:endParaRPr lang="zh-CN" altLang="en-US" sz="28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箭头: 左 4">
            <a:extLst>
              <a:ext uri="{FF2B5EF4-FFF2-40B4-BE49-F238E27FC236}">
                <a16:creationId xmlns:a16="http://schemas.microsoft.com/office/drawing/2014/main" id="{9E7D1FC0-1B9B-4C5D-9BF6-66906F98F053}"/>
              </a:ext>
            </a:extLst>
          </p:cNvPr>
          <p:cNvSpPr/>
          <p:nvPr/>
        </p:nvSpPr>
        <p:spPr>
          <a:xfrm>
            <a:off x="9588388" y="3909170"/>
            <a:ext cx="864096" cy="144016"/>
          </a:xfrm>
          <a:prstGeom prst="leftArrow">
            <a:avLst/>
          </a:prstGeom>
          <a:noFill/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0" tIns="0" rIns="0" bIns="0" numCol="1" rtlCol="0" anchor="ctr" anchorCtr="0" compatLnSpc="1"/>
          <a:lstStyle/>
          <a:p>
            <a:pPr ea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1200" b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70858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  <p:bldP spid="7" grpId="0" bldLvl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700F7D1-8C3E-4595-85ED-5DD6387CBD73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zh-CN" altLang="en-US" dirty="0"/>
              <a:t>数据绑定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B852FB9-28FA-4911-BEBC-3FA4A4D11064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zh-CN" altLang="en-US" dirty="0"/>
              <a:t> 采用 </a:t>
            </a:r>
            <a:r>
              <a:rPr lang="en-US" altLang="zh-CN" dirty="0"/>
              <a:t>XAML </a:t>
            </a:r>
            <a:r>
              <a:rPr lang="zh-CN" altLang="en-US" dirty="0"/>
              <a:t>进行数据绑定功能强大</a:t>
            </a:r>
            <a:endParaRPr lang="en-US" altLang="zh-CN" dirty="0"/>
          </a:p>
          <a:p>
            <a:r>
              <a:rPr lang="en-US" altLang="zh-CN" dirty="0"/>
              <a:t> </a:t>
            </a:r>
            <a:r>
              <a:rPr lang="zh-CN" altLang="en-US" dirty="0"/>
              <a:t>一切皆绑定，绑定到一切</a:t>
            </a:r>
            <a:endParaRPr lang="en-US" altLang="zh-CN" dirty="0"/>
          </a:p>
          <a:p>
            <a:r>
              <a:rPr lang="en-US" altLang="zh-CN" dirty="0"/>
              <a:t> </a:t>
            </a:r>
            <a:r>
              <a:rPr lang="zh-CN" altLang="en-US" dirty="0"/>
              <a:t>所有标记</a:t>
            </a:r>
            <a:r>
              <a:rPr lang="en-US" altLang="zh-CN" dirty="0"/>
              <a:t>(tag)</a:t>
            </a:r>
            <a:r>
              <a:rPr lang="zh-CN" altLang="en-US" dirty="0"/>
              <a:t>均有</a:t>
            </a:r>
            <a:r>
              <a:rPr lang="en-US" altLang="zh-CN" dirty="0"/>
              <a:t> </a:t>
            </a:r>
            <a:r>
              <a:rPr lang="en-US" altLang="zh-CN" dirty="0" err="1"/>
              <a:t>DataContext</a:t>
            </a:r>
            <a:r>
              <a:rPr lang="en-US" altLang="zh-CN" dirty="0"/>
              <a:t> </a:t>
            </a:r>
            <a:r>
              <a:rPr lang="zh-CN" altLang="en-US" dirty="0"/>
              <a:t>属性</a:t>
            </a:r>
            <a:endParaRPr lang="en-US" altLang="zh-CN" dirty="0"/>
          </a:p>
          <a:p>
            <a:pPr lvl="1"/>
            <a:r>
              <a:rPr lang="zh-CN" altLang="en-US" dirty="0"/>
              <a:t>其值成为被绑定的资源</a:t>
            </a:r>
            <a:endParaRPr lang="en-US" altLang="zh-CN" dirty="0"/>
          </a:p>
          <a:p>
            <a:pPr lvl="1"/>
            <a:r>
              <a:rPr lang="zh-CN" altLang="en-US" dirty="0"/>
              <a:t>为标签及其下的视觉树提供被展示的数据</a:t>
            </a:r>
            <a:endParaRPr lang="en-US" altLang="zh-CN" dirty="0"/>
          </a:p>
          <a:p>
            <a:r>
              <a:rPr lang="en-US" altLang="zh-CN" dirty="0"/>
              <a:t> </a:t>
            </a:r>
            <a:r>
              <a:rPr lang="zh-CN" altLang="en-US" dirty="0"/>
              <a:t>被绑定的对象应该实现</a:t>
            </a:r>
            <a:r>
              <a:rPr lang="en-US" altLang="zh-CN" dirty="0"/>
              <a:t> </a:t>
            </a:r>
            <a:r>
              <a:rPr lang="en-US" altLang="zh-CN" dirty="0" err="1"/>
              <a:t>INotifyPropertyChanged</a:t>
            </a:r>
            <a:r>
              <a:rPr lang="en-US" altLang="zh-CN" dirty="0"/>
              <a:t> </a:t>
            </a:r>
            <a:r>
              <a:rPr lang="zh-CN" altLang="en-US" dirty="0"/>
              <a:t>接口</a:t>
            </a:r>
            <a:endParaRPr lang="en-US" altLang="zh-CN" dirty="0"/>
          </a:p>
          <a:p>
            <a:r>
              <a:rPr lang="en-US" altLang="zh-CN" dirty="0"/>
              <a:t> XAML </a:t>
            </a:r>
            <a:r>
              <a:rPr lang="zh-CN" altLang="en-US" dirty="0"/>
              <a:t>绑定亦拥有如下特征：</a:t>
            </a:r>
            <a:endParaRPr lang="en-US" altLang="zh-CN" dirty="0"/>
          </a:p>
          <a:p>
            <a:pPr lvl="1"/>
            <a:r>
              <a:rPr lang="zh-CN" altLang="en-US" dirty="0"/>
              <a:t>模式、更新数据源的触发器及转换器</a:t>
            </a:r>
            <a:r>
              <a:rPr lang="en-US" altLang="zh-CN" dirty="0"/>
              <a:t>(Converter)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9AA2E6F-FB2F-4DF1-8CF1-D970AA4FEFF7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XAML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数据绑定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5D585B9-B477-4F3D-8C86-DCAE1E7BEC62}"/>
              </a:ext>
            </a:extLst>
          </p:cNvPr>
          <p:cNvSpPr txBox="1"/>
          <p:nvPr/>
        </p:nvSpPr>
        <p:spPr>
          <a:xfrm>
            <a:off x="5951984" y="3861048"/>
            <a:ext cx="6376585" cy="430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本课程将在后续章节中将详细讲解 </a:t>
            </a:r>
            <a:r>
              <a:rPr lang="en-US" altLang="zh-CN" sz="2000" b="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Event </a:t>
            </a:r>
            <a:r>
              <a:rPr lang="zh-CN" altLang="en-US" sz="2000" b="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及相关技术</a:t>
            </a: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700F7D1-8C3E-4595-85ED-5DD6387CBD7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365128"/>
            <a:ext cx="10515600" cy="1325563"/>
          </a:xfrm>
        </p:spPr>
        <p:txBody>
          <a:bodyPr/>
          <a:lstStyle/>
          <a:p>
            <a:r>
              <a:rPr lang="en-US" altLang="zh-CN" dirty="0"/>
              <a:t>XAML </a:t>
            </a:r>
            <a:r>
              <a:rPr lang="zh-CN" altLang="en-US" dirty="0"/>
              <a:t>数据绑定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B852FB9-28FA-4911-BEBC-3FA4A4D11064}"/>
              </a:ext>
            </a:extLst>
          </p:cNvPr>
          <p:cNvSpPr>
            <a:spLocks noGrp="1"/>
          </p:cNvSpPr>
          <p:nvPr>
            <p:ph idx="9"/>
          </p:nvPr>
        </p:nvSpPr>
        <p:spPr>
          <a:xfrm>
            <a:off x="838200" y="1825626"/>
            <a:ext cx="10515600" cy="2251446"/>
          </a:xfrm>
          <a:solidFill>
            <a:schemeClr val="bg2">
              <a:lumMod val="10000"/>
            </a:schemeClr>
          </a:solidFill>
        </p:spPr>
        <p:txBody>
          <a:bodyPr/>
          <a:lstStyle/>
          <a:p>
            <a:pPr marL="0" indent="0">
              <a:buNone/>
            </a:pPr>
            <a:r>
              <a:rPr lang="en-US" altLang="zh-CN" sz="2000" dirty="0">
                <a:solidFill>
                  <a:schemeClr val="bg1"/>
                </a:solidFill>
                <a:latin typeface="Consolas" panose="020B0609020204030204" pitchFamily="49" charset="0"/>
              </a:rPr>
              <a:t>&lt;Window&gt;</a:t>
            </a:r>
          </a:p>
          <a:p>
            <a:pPr marL="0" indent="0">
              <a:buNone/>
            </a:pPr>
            <a:r>
              <a:rPr lang="en-US" altLang="zh-CN" sz="2000" dirty="0">
                <a:solidFill>
                  <a:schemeClr val="bg1"/>
                </a:solidFill>
                <a:latin typeface="Consolas" panose="020B0609020204030204" pitchFamily="49" charset="0"/>
              </a:rPr>
              <a:t>	&lt;Grid&gt;</a:t>
            </a:r>
          </a:p>
          <a:p>
            <a:pPr marL="0" indent="0">
              <a:buNone/>
            </a:pPr>
            <a:r>
              <a:rPr lang="en-US" altLang="zh-CN" sz="2000" dirty="0">
                <a:solidFill>
                  <a:schemeClr val="bg1"/>
                </a:solidFill>
                <a:latin typeface="Consolas" panose="020B0609020204030204" pitchFamily="49" charset="0"/>
              </a:rPr>
              <a:t>		&lt;Label Content=“{Binding Name}”</a:t>
            </a:r>
            <a:br>
              <a:rPr lang="en-US" altLang="zh-CN" sz="2000" dirty="0">
                <a:solidFill>
                  <a:schemeClr val="bg1"/>
                </a:solidFill>
                <a:latin typeface="Consolas" panose="020B0609020204030204" pitchFamily="49" charset="0"/>
              </a:rPr>
            </a:br>
            <a:r>
              <a:rPr lang="en-US" altLang="zh-CN" sz="2000" dirty="0">
                <a:solidFill>
                  <a:schemeClr val="bg1"/>
                </a:solidFill>
                <a:latin typeface="Consolas" panose="020B0609020204030204" pitchFamily="49" charset="0"/>
              </a:rPr>
              <a:t>                Width=“{Binding Size}” /&gt; ...</a:t>
            </a:r>
          </a:p>
          <a:p>
            <a:pPr marL="0" indent="0">
              <a:buNone/>
            </a:pPr>
            <a:r>
              <a:rPr lang="en-US" altLang="zh-CN" sz="2000" dirty="0">
                <a:solidFill>
                  <a:schemeClr val="bg1"/>
                </a:solidFill>
                <a:latin typeface="Consolas" panose="020B0609020204030204" pitchFamily="49" charset="0"/>
              </a:rPr>
              <a:t>…</a:t>
            </a:r>
          </a:p>
          <a:p>
            <a:pPr marL="0" indent="0">
              <a:buNone/>
            </a:pPr>
            <a:r>
              <a:rPr lang="en-US" altLang="zh-CN" sz="2000" dirty="0" err="1">
                <a:solidFill>
                  <a:schemeClr val="bg1"/>
                </a:solidFill>
                <a:latin typeface="Consolas" panose="020B0609020204030204" pitchFamily="49" charset="0"/>
              </a:rPr>
              <a:t>this.DataContext</a:t>
            </a:r>
            <a:r>
              <a:rPr lang="en-US" altLang="zh-CN" sz="2000" dirty="0">
                <a:solidFill>
                  <a:schemeClr val="bg1"/>
                </a:solidFill>
                <a:latin typeface="Consolas" panose="020B0609020204030204" pitchFamily="49" charset="0"/>
              </a:rPr>
              <a:t> = </a:t>
            </a:r>
            <a:r>
              <a:rPr lang="en-US" altLang="zh-CN" sz="2000" dirty="0" err="1">
                <a:solidFill>
                  <a:schemeClr val="bg1"/>
                </a:solidFill>
                <a:latin typeface="Consolas" panose="020B0609020204030204" pitchFamily="49" charset="0"/>
              </a:rPr>
              <a:t>myObj</a:t>
            </a:r>
            <a:r>
              <a:rPr lang="en-US" altLang="zh-CN" sz="20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US" altLang="zh-CN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zh-CN" altLang="en-US" dirty="0"/>
              <a:t>其中</a:t>
            </a:r>
            <a:r>
              <a:rPr lang="en-US" altLang="zh-CN" dirty="0"/>
              <a:t> </a:t>
            </a:r>
            <a:r>
              <a:rPr lang="en-US" altLang="zh-CN" dirty="0" err="1"/>
              <a:t>myObj</a:t>
            </a:r>
            <a:r>
              <a:rPr lang="en-US" altLang="zh-CN" dirty="0"/>
              <a:t> </a:t>
            </a:r>
            <a:r>
              <a:rPr lang="zh-CN" altLang="en-US" dirty="0"/>
              <a:t>含有</a:t>
            </a:r>
            <a:r>
              <a:rPr lang="en-US" altLang="zh-CN" dirty="0"/>
              <a:t>:</a:t>
            </a:r>
          </a:p>
          <a:p>
            <a:pPr marL="0" indent="0">
              <a:buNone/>
            </a:pPr>
            <a:r>
              <a:rPr lang="en-US" altLang="zh-CN" dirty="0"/>
              <a:t>	string Name</a:t>
            </a:r>
          </a:p>
          <a:p>
            <a:pPr marL="0" indent="0">
              <a:buNone/>
            </a:pPr>
            <a:r>
              <a:rPr lang="en-US" altLang="zh-CN" dirty="0"/>
              <a:t>	double Size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9AA2E6F-FB2F-4DF1-8CF1-D970AA4FEFF7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XAML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数据绑定</a:t>
            </a:r>
          </a:p>
        </p:txBody>
      </p:sp>
    </p:spTree>
    <p:extLst>
      <p:ext uri="{BB962C8B-B14F-4D97-AF65-F5344CB8AC3E}">
        <p14:creationId xmlns:p14="http://schemas.microsoft.com/office/powerpoint/2010/main" val="354249620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E427F29-6FB1-442F-89B4-07CF364087E9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Agenda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13298FE-B214-4829-91B4-DE190C1B344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XAML 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</a:rPr>
              <a:t>数据绑定</a:t>
            </a:r>
            <a:endParaRPr lang="en-US" altLang="zh-CN" sz="3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sz="3200" dirty="0"/>
              <a:t> MVVM </a:t>
            </a:r>
            <a:r>
              <a:rPr lang="zh-CN" altLang="en-US" sz="3200" dirty="0"/>
              <a:t>是什么</a:t>
            </a:r>
            <a:endParaRPr lang="en-US" altLang="zh-CN" sz="3200" dirty="0"/>
          </a:p>
          <a:p>
            <a:r>
              <a:rPr lang="en-US" altLang="zh-CN" sz="3200" dirty="0"/>
              <a:t> </a:t>
            </a:r>
            <a:r>
              <a:rPr lang="zh-CN" altLang="en-US" sz="3200" dirty="0"/>
              <a:t>模式的实现</a:t>
            </a:r>
            <a:endParaRPr lang="en-US" altLang="zh-CN" sz="3200" dirty="0"/>
          </a:p>
          <a:p>
            <a:r>
              <a:rPr lang="en-US" altLang="zh-CN" sz="3200" dirty="0"/>
              <a:t> </a:t>
            </a:r>
            <a:r>
              <a:rPr lang="zh-CN" altLang="en-US" sz="3200" dirty="0"/>
              <a:t>加入命令</a:t>
            </a:r>
            <a:endParaRPr lang="en-US" altLang="zh-CN" sz="3200" dirty="0"/>
          </a:p>
          <a:p>
            <a:r>
              <a:rPr lang="en-US" altLang="zh-CN" sz="3200" dirty="0"/>
              <a:t> </a:t>
            </a:r>
            <a:r>
              <a:rPr lang="zh-CN" altLang="en-US" sz="3200" dirty="0"/>
              <a:t>课程实验项目 </a:t>
            </a:r>
            <a:r>
              <a:rPr lang="en-US" altLang="zh-CN" sz="3200" dirty="0" err="1"/>
              <a:t>wpfTest</a:t>
            </a:r>
            <a:r>
              <a:rPr lang="en-US" altLang="zh-CN" sz="3200" dirty="0"/>
              <a:t> </a:t>
            </a:r>
            <a:r>
              <a:rPr lang="zh-CN" altLang="en-US" sz="3200" dirty="0"/>
              <a:t>代码介绍</a:t>
            </a:r>
            <a:endParaRPr lang="en-US" altLang="zh-CN" sz="32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C28E525-E5E3-4D90-8D91-4CD3254FD748}"/>
              </a:ext>
            </a:extLst>
          </p:cNvPr>
          <p:cNvSpPr txBox="1"/>
          <p:nvPr/>
        </p:nvSpPr>
        <p:spPr>
          <a:xfrm>
            <a:off x="814499" y="2339890"/>
            <a:ext cx="10515600" cy="5355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395" lvl="0" indent="-171395" algn="l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/>
            </a:pPr>
            <a:r>
              <a:rPr lang="en-US" altLang="zh-CN" sz="3200" b="0" kern="0" dirty="0">
                <a:solidFill>
                  <a:srgbClr val="BD582C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MVVM </a:t>
            </a:r>
            <a:r>
              <a:rPr lang="zh-CN" altLang="en-US" sz="3200" b="0" kern="0" dirty="0">
                <a:solidFill>
                  <a:srgbClr val="BD582C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是什么</a:t>
            </a:r>
          </a:p>
        </p:txBody>
      </p:sp>
    </p:spTree>
    <p:extLst>
      <p:ext uri="{BB962C8B-B14F-4D97-AF65-F5344CB8AC3E}">
        <p14:creationId xmlns:p14="http://schemas.microsoft.com/office/powerpoint/2010/main" val="1560210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700F7D1-8C3E-4595-85ED-5DD6387CBD7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365128"/>
            <a:ext cx="10515600" cy="1325563"/>
          </a:xfrm>
        </p:spPr>
        <p:txBody>
          <a:bodyPr/>
          <a:lstStyle/>
          <a:p>
            <a:r>
              <a:rPr lang="zh-CN" altLang="en-US" dirty="0"/>
              <a:t>什么是</a:t>
            </a:r>
            <a:r>
              <a:rPr lang="en-US" altLang="zh-CN" dirty="0"/>
              <a:t> MVVM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B852FB9-28FA-4911-BEBC-3FA4A4D11064}"/>
              </a:ext>
            </a:extLst>
          </p:cNvPr>
          <p:cNvSpPr>
            <a:spLocks noGrp="1"/>
          </p:cNvSpPr>
          <p:nvPr>
            <p:ph idx="9"/>
          </p:nvPr>
        </p:nvSpPr>
        <p:spPr>
          <a:xfrm>
            <a:off x="838200" y="1825626"/>
            <a:ext cx="10515600" cy="1963414"/>
          </a:xfrm>
        </p:spPr>
        <p:txBody>
          <a:bodyPr/>
          <a:lstStyle/>
          <a:p>
            <a:r>
              <a:rPr lang="en-US" altLang="zh-CN" dirty="0"/>
              <a:t>  </a:t>
            </a:r>
            <a:r>
              <a:rPr lang="zh-CN" altLang="en-US" dirty="0"/>
              <a:t>为绑定而特意设计的一种模式</a:t>
            </a:r>
            <a:endParaRPr lang="en-US" altLang="zh-CN" dirty="0"/>
          </a:p>
          <a:p>
            <a:r>
              <a:rPr lang="en-US" altLang="zh-CN" dirty="0"/>
              <a:t>  </a:t>
            </a:r>
            <a:r>
              <a:rPr lang="zh-CN" altLang="en-US" dirty="0"/>
              <a:t>类提供为整个视到源的绑定</a:t>
            </a:r>
            <a:endParaRPr lang="en-US" altLang="zh-CN" dirty="0"/>
          </a:p>
          <a:p>
            <a:r>
              <a:rPr lang="en-US" altLang="zh-CN" dirty="0"/>
              <a:t>  </a:t>
            </a:r>
            <a:r>
              <a:rPr lang="zh-CN" altLang="en-US" dirty="0"/>
              <a:t>为视提供逻辑封装</a:t>
            </a:r>
            <a:endParaRPr lang="en-US" altLang="zh-CN" dirty="0"/>
          </a:p>
          <a:p>
            <a:pPr lvl="1"/>
            <a:r>
              <a:rPr lang="zh-CN" altLang="en-US" dirty="0"/>
              <a:t>提供状态与行为</a:t>
            </a:r>
            <a:endParaRPr lang="en-US" altLang="zh-CN" dirty="0"/>
          </a:p>
          <a:p>
            <a:r>
              <a:rPr lang="en-US" altLang="zh-CN" dirty="0"/>
              <a:t>  </a:t>
            </a:r>
            <a:r>
              <a:rPr lang="zh-CN" altLang="en-US" dirty="0"/>
              <a:t>对视的耦合松弛</a:t>
            </a:r>
            <a:endParaRPr lang="en-US" altLang="zh-CN" dirty="0"/>
          </a:p>
          <a:p>
            <a:pPr lvl="1"/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272446E-1244-467A-B74A-6171361E9229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What is MVVM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0296463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Callout 9"/>
          <p:cNvSpPr/>
          <p:nvPr/>
        </p:nvSpPr>
        <p:spPr bwMode="auto">
          <a:xfrm>
            <a:off x="2515860" y="4519100"/>
            <a:ext cx="6818654" cy="916508"/>
          </a:xfrm>
          <a:prstGeom prst="downArrowCallout">
            <a:avLst/>
          </a:prstGeom>
          <a:solidFill>
            <a:schemeClr val="accent6">
              <a:lumMod val="5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defTabSz="914099">
              <a:spcBef>
                <a:spcPct val="0"/>
              </a:spcBef>
              <a:spcAft>
                <a:spcPct val="0"/>
              </a:spcAft>
            </a:pPr>
            <a:r>
              <a:rPr lang="zh-CN" altLang="en-US" sz="2099" b="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数据访问层</a:t>
            </a:r>
            <a:endParaRPr lang="en-US" sz="2099" b="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Down Arrow Callout 10"/>
          <p:cNvSpPr/>
          <p:nvPr/>
        </p:nvSpPr>
        <p:spPr bwMode="auto">
          <a:xfrm>
            <a:off x="2515860" y="3559358"/>
            <a:ext cx="6818654" cy="916508"/>
          </a:xfrm>
          <a:prstGeom prst="downArrowCallout">
            <a:avLst/>
          </a:prstGeom>
          <a:ln>
            <a:solidFill>
              <a:schemeClr val="accent2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defTabSz="914099">
              <a:spcBef>
                <a:spcPct val="0"/>
              </a:spcBef>
              <a:spcAft>
                <a:spcPct val="0"/>
              </a:spcAft>
            </a:pPr>
            <a:r>
              <a:rPr lang="zh-CN" altLang="en-US" sz="2099" b="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领域层</a:t>
            </a:r>
            <a:endParaRPr lang="en-US" sz="2099" b="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Down Arrow Callout 11"/>
          <p:cNvSpPr/>
          <p:nvPr/>
        </p:nvSpPr>
        <p:spPr bwMode="auto">
          <a:xfrm>
            <a:off x="2515860" y="2607173"/>
            <a:ext cx="6818654" cy="916508"/>
          </a:xfrm>
          <a:prstGeom prst="downArrowCallout">
            <a:avLst/>
          </a:prstGeom>
          <a:solidFill>
            <a:schemeClr val="accent1">
              <a:lumMod val="75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defTabSz="914099"/>
            <a:r>
              <a:rPr lang="en-US" sz="2099" b="0" dirty="0" err="1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ViewModel</a:t>
            </a:r>
            <a:r>
              <a:rPr lang="en-US" sz="2099" b="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99" b="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层</a:t>
            </a:r>
            <a:endParaRPr lang="en-US" sz="2099" b="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Down Arrow Callout 12"/>
          <p:cNvSpPr/>
          <p:nvPr/>
        </p:nvSpPr>
        <p:spPr bwMode="auto">
          <a:xfrm>
            <a:off x="2515860" y="1660437"/>
            <a:ext cx="6818654" cy="916508"/>
          </a:xfrm>
          <a:prstGeom prst="downArrowCallout">
            <a:avLst/>
          </a:prstGeom>
          <a:solidFill>
            <a:schemeClr val="bg2">
              <a:lumMod val="75000"/>
            </a:schemeClr>
          </a:solidFill>
          <a:ln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defTabSz="914099"/>
            <a:r>
              <a:rPr lang="en-US" sz="2099" b="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View (XAML) </a:t>
            </a:r>
            <a:r>
              <a:rPr lang="zh-CN" altLang="en-US" sz="2099" b="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层</a:t>
            </a:r>
            <a:endParaRPr lang="en-US" sz="2099" b="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Can 13"/>
          <p:cNvSpPr/>
          <p:nvPr/>
        </p:nvSpPr>
        <p:spPr bwMode="auto">
          <a:xfrm>
            <a:off x="4005013" y="5482525"/>
            <a:ext cx="3840348" cy="616254"/>
          </a:xfrm>
          <a:prstGeom prst="can">
            <a:avLst/>
          </a:prstGeom>
          <a:solidFill>
            <a:schemeClr val="bg2">
              <a:lumMod val="25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defTabSz="914099"/>
            <a:r>
              <a:rPr lang="zh-CN" altLang="en-US" sz="2099" b="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数据存储层</a:t>
            </a:r>
            <a:endParaRPr lang="en-US" sz="2099" b="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BF263FFF-A38E-4D50-B3C7-414A8F611FC6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MVVM </a:t>
            </a:r>
            <a:r>
              <a:rPr lang="zh-CN" altLang="en-US" dirty="0"/>
              <a:t>分层模型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34EF2BC-B05F-4908-82DC-DC5B4312F174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What is MVVM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3246127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/>
              <a:t>MVVM </a:t>
            </a:r>
            <a:r>
              <a:rPr lang="zh-CN" altLang="en-US" dirty="0"/>
              <a:t>的目的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zh-CN" altLang="en-US" dirty="0"/>
              <a:t> 使视完全“状态驱动”</a:t>
            </a:r>
            <a:endParaRPr lang="en-US" dirty="0"/>
          </a:p>
          <a:p>
            <a:r>
              <a:rPr lang="zh-CN" altLang="en-US" dirty="0"/>
              <a:t> 填补模型缺陷</a:t>
            </a:r>
            <a:endParaRPr lang="en-US" dirty="0"/>
          </a:p>
          <a:p>
            <a:r>
              <a:rPr lang="en-US" dirty="0"/>
              <a:t> </a:t>
            </a:r>
            <a:r>
              <a:rPr lang="zh-CN" altLang="en-US" dirty="0"/>
              <a:t>将状态与行为从视中去耦</a:t>
            </a:r>
            <a:endParaRPr lang="en-US" dirty="0"/>
          </a:p>
          <a:p>
            <a:r>
              <a:rPr lang="en-US" dirty="0"/>
              <a:t> </a:t>
            </a:r>
            <a:r>
              <a:rPr lang="zh-CN" altLang="en-US" dirty="0"/>
              <a:t>提供单元测试的能力</a:t>
            </a:r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减少甚至消除代码后置类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CD106B7-2D6B-41EC-98BE-9167A0E00CED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What is MVVM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69470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/>
              <a:t>MVVM </a:t>
            </a:r>
            <a:r>
              <a:rPr lang="zh-CN" altLang="en-US" dirty="0"/>
              <a:t>准则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dirty="0" err="1"/>
              <a:t>ViewModel</a:t>
            </a:r>
            <a:r>
              <a:rPr lang="en-US" dirty="0"/>
              <a:t> </a:t>
            </a:r>
            <a:r>
              <a:rPr lang="zh-CN" altLang="en-US" dirty="0"/>
              <a:t>对 </a:t>
            </a:r>
            <a:r>
              <a:rPr lang="en-US" altLang="zh-CN" dirty="0"/>
              <a:t>View </a:t>
            </a:r>
            <a:r>
              <a:rPr lang="zh-CN" altLang="en-US" dirty="0"/>
              <a:t>无从知晓</a:t>
            </a:r>
            <a:endParaRPr lang="en-US" dirty="0"/>
          </a:p>
          <a:p>
            <a:r>
              <a:rPr lang="en-US" dirty="0"/>
              <a:t> </a:t>
            </a:r>
            <a:r>
              <a:rPr lang="zh-CN" altLang="en-US" dirty="0"/>
              <a:t>为导航的需要，</a:t>
            </a:r>
            <a:r>
              <a:rPr lang="en-US" dirty="0" err="1"/>
              <a:t>ViewModel</a:t>
            </a:r>
            <a:r>
              <a:rPr lang="en-US" dirty="0"/>
              <a:t> </a:t>
            </a:r>
            <a:r>
              <a:rPr lang="zh-CN" altLang="en-US" dirty="0"/>
              <a:t>能引发一个让 </a:t>
            </a:r>
            <a:r>
              <a:rPr lang="en-US" altLang="zh-CN" dirty="0"/>
              <a:t>View </a:t>
            </a:r>
            <a:r>
              <a:rPr lang="zh-CN" altLang="en-US" dirty="0"/>
              <a:t>拦截进来</a:t>
            </a:r>
            <a:r>
              <a:rPr lang="en-US" altLang="zh-CN" dirty="0"/>
              <a:t>(hook into)</a:t>
            </a:r>
            <a:r>
              <a:rPr lang="zh-CN" altLang="en-US" dirty="0"/>
              <a:t>的事件</a:t>
            </a:r>
            <a:endParaRPr lang="en-US" dirty="0"/>
          </a:p>
          <a:p>
            <a:pPr lvl="1"/>
            <a:r>
              <a:rPr lang="zh-CN" altLang="en-US" dirty="0"/>
              <a:t>除非使用 </a:t>
            </a:r>
            <a:r>
              <a:rPr lang="en-US" dirty="0" err="1"/>
              <a:t>ViewModel</a:t>
            </a:r>
            <a:r>
              <a:rPr lang="en-US" dirty="0"/>
              <a:t> </a:t>
            </a:r>
            <a:r>
              <a:rPr lang="zh-CN" altLang="en-US" dirty="0"/>
              <a:t>切换及数据模板</a:t>
            </a:r>
            <a:endParaRPr lang="en-US" dirty="0"/>
          </a:p>
          <a:p>
            <a:r>
              <a:rPr lang="en-US" dirty="0"/>
              <a:t> View </a:t>
            </a:r>
            <a:r>
              <a:rPr lang="zh-CN" altLang="en-US" dirty="0"/>
              <a:t>应该与</a:t>
            </a:r>
            <a:r>
              <a:rPr lang="en-US" dirty="0"/>
              <a:t> </a:t>
            </a:r>
            <a:r>
              <a:rPr lang="en-US" dirty="0" err="1"/>
              <a:t>ViewModel</a:t>
            </a:r>
            <a:r>
              <a:rPr lang="en-US" dirty="0"/>
              <a:t> </a:t>
            </a:r>
            <a:r>
              <a:rPr lang="zh-CN" altLang="en-US" dirty="0"/>
              <a:t>松弛耦合</a:t>
            </a:r>
            <a:r>
              <a:rPr lang="en-US" dirty="0"/>
              <a:t> (</a:t>
            </a:r>
            <a:r>
              <a:rPr lang="zh-CN" altLang="en-US" dirty="0"/>
              <a:t>可能的话尽量推迟到运行时</a:t>
            </a:r>
            <a:r>
              <a:rPr lang="en-US" dirty="0"/>
              <a:t>)</a:t>
            </a:r>
          </a:p>
          <a:p>
            <a:r>
              <a:rPr lang="en-US" dirty="0"/>
              <a:t> </a:t>
            </a:r>
            <a:r>
              <a:rPr lang="en-US" dirty="0" err="1"/>
              <a:t>ViewModel</a:t>
            </a:r>
            <a:r>
              <a:rPr lang="en-US" dirty="0"/>
              <a:t> </a:t>
            </a:r>
            <a:r>
              <a:rPr lang="zh-CN" altLang="en-US" dirty="0"/>
              <a:t>能暴露特定模型属性甚至整个模型</a:t>
            </a:r>
            <a:endParaRPr 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53D2576-B59C-43E3-950B-A503CED4A811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What is MVVM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453067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3"/>
          <p:cNvSpPr txBox="1">
            <a:spLocks noChangeArrowheads="1"/>
          </p:cNvSpPr>
          <p:nvPr/>
        </p:nvSpPr>
        <p:spPr>
          <a:xfrm>
            <a:off x="2135560" y="2167880"/>
            <a:ext cx="8229600" cy="3061320"/>
          </a:xfrm>
          <a:prstGeom prst="rect">
            <a:avLst/>
          </a:prstGeom>
        </p:spPr>
        <p:txBody>
          <a:bodyPr/>
          <a:lstStyle>
            <a:lvl1pPr marL="34290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lvl="5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p"/>
            </a:pP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WSL, WSL2</a:t>
            </a:r>
          </a:p>
          <a:p>
            <a:pPr>
              <a:buFont typeface="Wingdings" panose="05000000000000000000" pitchFamily="2" charset="2"/>
              <a:buChar char="p"/>
            </a:pP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zh-CN" altLang="en-US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Ｗ</a:t>
            </a:r>
            <a:r>
              <a:rPr lang="en-US" altLang="zh-CN" b="1" dirty="0" err="1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inGet</a:t>
            </a:r>
            <a:endParaRPr lang="en-US" altLang="zh-CN" b="1" dirty="0">
              <a:solidFill>
                <a:schemeClr val="accent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buFont typeface="Wingdings" panose="05000000000000000000" pitchFamily="2" charset="2"/>
              <a:buChar char="p"/>
            </a:pPr>
            <a:r>
              <a:rPr lang="zh-CN" altLang="en-US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msys2, Cygwin, ……</a:t>
            </a:r>
            <a:endParaRPr lang="zh-CN" altLang="en-US" b="1" dirty="0">
              <a:solidFill>
                <a:schemeClr val="accent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402197" y="4878815"/>
            <a:ext cx="7387605" cy="700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NOT</a:t>
            </a:r>
            <a:r>
              <a:rPr lang="zh-CN" altLang="en-US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Windows 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or</a:t>
            </a:r>
            <a:r>
              <a:rPr lang="en-US" altLang="zh-CN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Linux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9E6AE850-73FE-404E-8462-53EDE1121838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b="1" dirty="0"/>
              <a:t>WINDOWS  and  LINUX</a:t>
            </a:r>
            <a:endParaRPr lang="zh-CN" altLang="en-US" b="1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47BB739-8582-4550-A3EF-1C80C05B96C0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Linux vs Windows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D6A2078-6544-497E-BC37-BCF50791989B}"/>
              </a:ext>
            </a:extLst>
          </p:cNvPr>
          <p:cNvSpPr txBox="1"/>
          <p:nvPr/>
        </p:nvSpPr>
        <p:spPr>
          <a:xfrm>
            <a:off x="6145523" y="1184609"/>
            <a:ext cx="864096" cy="5656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vs</a:t>
            </a:r>
            <a:endParaRPr lang="zh-CN" altLang="en-US" sz="28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5" grpId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700F7D1-8C3E-4595-85ED-5DD6387CBD7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365128"/>
            <a:ext cx="10515600" cy="1325563"/>
          </a:xfrm>
        </p:spPr>
        <p:txBody>
          <a:bodyPr/>
          <a:lstStyle/>
          <a:p>
            <a:r>
              <a:rPr lang="en-US" altLang="zh-CN" dirty="0"/>
              <a:t>MVVM vs MVC</a:t>
            </a:r>
            <a:endParaRPr lang="zh-CN" altLang="en-US" dirty="0"/>
          </a:p>
        </p:txBody>
      </p:sp>
      <p:sp>
        <p:nvSpPr>
          <p:cNvPr id="6" name="内容占位符 3">
            <a:extLst>
              <a:ext uri="{FF2B5EF4-FFF2-40B4-BE49-F238E27FC236}">
                <a16:creationId xmlns:a16="http://schemas.microsoft.com/office/drawing/2014/main" id="{E661CA53-E7DB-47F4-87E3-5B44318450CE}"/>
              </a:ext>
            </a:extLst>
          </p:cNvPr>
          <p:cNvSpPr txBox="1">
            <a:spLocks/>
          </p:cNvSpPr>
          <p:nvPr/>
        </p:nvSpPr>
        <p:spPr bwMode="auto">
          <a:xfrm>
            <a:off x="623392" y="1412777"/>
            <a:ext cx="5257416" cy="50405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t" anchorCtr="0" compatLnSpc="1"/>
          <a:lstStyle>
            <a:lvl1pPr marL="171395" indent="-171395" algn="l" rtl="0" eaLnBrk="1" fontAlgn="base" hangingPunct="1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 sz="20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514183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宋体" panose="02010600030101010101" pitchFamily="2" charset="-122"/>
              <a:buChar char="–"/>
              <a:defRPr sz="17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856972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Wingdings" panose="05000000000000000000" charset="0"/>
              <a:buChar char=""/>
              <a:defRPr sz="14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199760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542548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1885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228126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2571549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2914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None/>
            </a:pPr>
            <a:r>
              <a:rPr lang="en-US" altLang="zh-CN" b="0" kern="0" dirty="0"/>
              <a:t>MVVM</a:t>
            </a:r>
          </a:p>
          <a:p>
            <a:r>
              <a:rPr lang="en-US" altLang="zh-CN" sz="2000" b="0" kern="0" dirty="0"/>
              <a:t> </a:t>
            </a:r>
            <a:r>
              <a:rPr lang="zh-CN" altLang="en-US" sz="2000" b="0" kern="0" dirty="0"/>
              <a:t>一种架构序列，它促使在开发后端逻辑及业务逻辑时与 </a:t>
            </a:r>
            <a:r>
              <a:rPr lang="en-US" altLang="zh-CN" sz="2000" b="0" kern="0" dirty="0"/>
              <a:t>GUI </a:t>
            </a:r>
            <a:r>
              <a:rPr lang="zh-CN" altLang="en-US" sz="2000" b="0" kern="0" dirty="0"/>
              <a:t>分离</a:t>
            </a:r>
            <a:endParaRPr lang="en-US" altLang="zh-CN" sz="2000" b="0" kern="0" dirty="0"/>
          </a:p>
          <a:p>
            <a:r>
              <a:rPr lang="en-US" altLang="zh-CN" sz="2000" b="0" kern="0" dirty="0"/>
              <a:t> Model </a:t>
            </a:r>
            <a:r>
              <a:rPr lang="zh-CN" altLang="en-US" sz="2000" b="0" kern="0" dirty="0"/>
              <a:t>定义对象和实体，用户接口由 </a:t>
            </a:r>
            <a:r>
              <a:rPr lang="en-US" altLang="zh-CN" sz="2000" b="0" kern="0" dirty="0"/>
              <a:t>View </a:t>
            </a:r>
            <a:r>
              <a:rPr lang="zh-CN" altLang="en-US" sz="2000" b="0" kern="0" dirty="0"/>
              <a:t>定义，</a:t>
            </a:r>
            <a:r>
              <a:rPr lang="en-US" altLang="zh-CN" sz="2000" b="0" kern="0" dirty="0" err="1"/>
              <a:t>ViewModel</a:t>
            </a:r>
            <a:r>
              <a:rPr lang="en-US" altLang="zh-CN" sz="2000" b="0" kern="0" dirty="0"/>
              <a:t> </a:t>
            </a:r>
            <a:r>
              <a:rPr lang="zh-CN" altLang="en-US" sz="2000" b="0" kern="0" dirty="0"/>
              <a:t>描述视与模型的交融</a:t>
            </a:r>
            <a:endParaRPr lang="en-US" altLang="zh-CN" sz="2000" b="0" kern="0" dirty="0"/>
          </a:p>
          <a:p>
            <a:r>
              <a:rPr lang="en-US" altLang="zh-CN" sz="2000" b="0" kern="0" dirty="0"/>
              <a:t> Windows </a:t>
            </a:r>
            <a:r>
              <a:rPr lang="zh-CN" altLang="en-US" sz="2000" b="0" kern="0" dirty="0"/>
              <a:t>下 </a:t>
            </a:r>
            <a:r>
              <a:rPr lang="en-US" altLang="zh-CN" sz="2000" b="0" kern="0" dirty="0" err="1"/>
              <a:t>wpf</a:t>
            </a:r>
            <a:endParaRPr lang="en-US" altLang="zh-CN" sz="2000" b="0" kern="0" dirty="0"/>
          </a:p>
          <a:p>
            <a:r>
              <a:rPr lang="en-US" altLang="zh-CN" sz="2000" b="0" kern="0" dirty="0"/>
              <a:t> </a:t>
            </a:r>
            <a:r>
              <a:rPr lang="zh-CN" altLang="en-US" sz="2000" b="0" kern="0" dirty="0"/>
              <a:t>输入自模型开始</a:t>
            </a:r>
            <a:endParaRPr lang="en-US" altLang="zh-CN" sz="2000" b="0" kern="0" dirty="0"/>
          </a:p>
          <a:p>
            <a:r>
              <a:rPr lang="en-US" altLang="zh-CN" sz="2000" b="0" kern="0" dirty="0"/>
              <a:t> </a:t>
            </a:r>
            <a:r>
              <a:rPr lang="en-US" altLang="zh-CN" sz="2000" b="0" kern="0" dirty="0" err="1"/>
              <a:t>ViewModel</a:t>
            </a:r>
            <a:r>
              <a:rPr lang="en-US" altLang="zh-CN" sz="2000" b="0" kern="0" dirty="0"/>
              <a:t> </a:t>
            </a:r>
            <a:r>
              <a:rPr lang="zh-CN" altLang="en-US" sz="2000" b="0" kern="0" dirty="0"/>
              <a:t>提供一对多的映射链接</a:t>
            </a:r>
            <a:endParaRPr lang="en-US" altLang="zh-CN" sz="2000" b="0" kern="0" dirty="0"/>
          </a:p>
          <a:p>
            <a:pPr lvl="1"/>
            <a:r>
              <a:rPr lang="zh-CN" altLang="en-US" sz="1600" b="0" kern="0" dirty="0"/>
              <a:t>例如既映射到列表，又映射到下拉菜单</a:t>
            </a:r>
            <a:endParaRPr lang="en-US" altLang="zh-CN" sz="1600" b="0" kern="0" dirty="0"/>
          </a:p>
          <a:p>
            <a:r>
              <a:rPr lang="en-US" altLang="zh-CN" b="0" kern="0" dirty="0"/>
              <a:t> </a:t>
            </a:r>
            <a:r>
              <a:rPr lang="en-US" altLang="zh-CN" sz="2000" b="0" kern="0" dirty="0"/>
              <a:t>The view of MVVM holds any reference to the view information. May share some views on </a:t>
            </a:r>
            <a:r>
              <a:rPr lang="en-US" altLang="zh-CN" sz="2000" b="0" kern="0" dirty="0" err="1"/>
              <a:t>ViewModel</a:t>
            </a:r>
            <a:endParaRPr lang="en-US" altLang="zh-CN" sz="2000" b="0" kern="0" dirty="0"/>
          </a:p>
          <a:p>
            <a:r>
              <a:rPr lang="en-US" altLang="zh-CN" sz="2000" b="0" kern="0" dirty="0"/>
              <a:t> The function of view doesn</a:t>
            </a:r>
            <a:r>
              <a:rPr lang="en-US" altLang="zh-CN" sz="2000" b="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</a:t>
            </a:r>
            <a:r>
              <a:rPr lang="en-US" altLang="zh-CN" sz="2000" b="0" kern="0" dirty="0"/>
              <a:t>t have any awareness about the model.</a:t>
            </a:r>
            <a:endParaRPr lang="zh-CN" altLang="en-US" b="0" kern="0" dirty="0"/>
          </a:p>
        </p:txBody>
      </p:sp>
      <p:sp>
        <p:nvSpPr>
          <p:cNvPr id="7" name="内容占位符 3">
            <a:extLst>
              <a:ext uri="{FF2B5EF4-FFF2-40B4-BE49-F238E27FC236}">
                <a16:creationId xmlns:a16="http://schemas.microsoft.com/office/drawing/2014/main" id="{45D94E73-AB9A-442B-B765-DC8065C8ACC3}"/>
              </a:ext>
            </a:extLst>
          </p:cNvPr>
          <p:cNvSpPr txBox="1">
            <a:spLocks/>
          </p:cNvSpPr>
          <p:nvPr/>
        </p:nvSpPr>
        <p:spPr bwMode="auto">
          <a:xfrm>
            <a:off x="6311192" y="1412777"/>
            <a:ext cx="5257416" cy="50405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t" anchorCtr="0" compatLnSpc="1"/>
          <a:lstStyle>
            <a:lvl1pPr marL="171395" indent="-171395" algn="l" rtl="0" eaLnBrk="1" fontAlgn="base" hangingPunct="1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 sz="20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514183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宋体" panose="02010600030101010101" pitchFamily="2" charset="-122"/>
              <a:buChar char="–"/>
              <a:defRPr sz="17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856972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Wingdings" panose="05000000000000000000" charset="0"/>
              <a:buChar char=""/>
              <a:defRPr sz="14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199760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542548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1885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228126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2571549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2914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None/>
            </a:pPr>
            <a:r>
              <a:rPr lang="en-US" altLang="zh-CN" b="0" kern="0" dirty="0"/>
              <a:t>MVC</a:t>
            </a:r>
          </a:p>
          <a:p>
            <a:r>
              <a:rPr lang="zh-CN" altLang="en-US" sz="2000" b="0" kern="0" dirty="0"/>
              <a:t> 一种架构序列，用于将开发的应用分离成</a:t>
            </a:r>
            <a:r>
              <a:rPr lang="en-US" altLang="zh-CN" sz="2000" b="0" kern="0" dirty="0"/>
              <a:t>3</a:t>
            </a:r>
            <a:r>
              <a:rPr lang="zh-CN" altLang="en-US" sz="2000" b="0" kern="0" dirty="0"/>
              <a:t>个内联部分</a:t>
            </a:r>
            <a:r>
              <a:rPr lang="en-US" altLang="zh-CN" sz="2000" b="0" kern="0" dirty="0"/>
              <a:t>(</a:t>
            </a:r>
            <a:r>
              <a:rPr lang="zh-CN" altLang="en-US" sz="2000" b="0" kern="0" dirty="0"/>
              <a:t>控制器、视及模型</a:t>
            </a:r>
            <a:r>
              <a:rPr lang="en-US" altLang="zh-CN" sz="2000" b="0" kern="0" dirty="0"/>
              <a:t>)</a:t>
            </a:r>
            <a:r>
              <a:rPr lang="zh-CN" altLang="en-US" sz="2000" b="0" kern="0" dirty="0"/>
              <a:t>的用户接口 </a:t>
            </a:r>
            <a:endParaRPr lang="en-US" altLang="zh-CN" sz="2000" b="0" kern="0" dirty="0"/>
          </a:p>
          <a:p>
            <a:r>
              <a:rPr lang="en-US" altLang="zh-CN" sz="2000" b="0" kern="0" dirty="0"/>
              <a:t> Model </a:t>
            </a:r>
            <a:r>
              <a:rPr lang="zh-CN" altLang="en-US" sz="2000" b="0" kern="0" dirty="0"/>
              <a:t>用于表示数据，</a:t>
            </a:r>
            <a:r>
              <a:rPr lang="en-US" altLang="zh-CN" sz="2000" b="0" kern="0" dirty="0"/>
              <a:t>View </a:t>
            </a:r>
            <a:r>
              <a:rPr lang="zh-CN" altLang="en-US" sz="2000" b="0" kern="0" dirty="0"/>
              <a:t>用于定义用户接口，而 </a:t>
            </a:r>
            <a:r>
              <a:rPr lang="en-US" altLang="zh-CN" sz="2000" b="0" kern="0" dirty="0"/>
              <a:t>Controller </a:t>
            </a:r>
            <a:r>
              <a:rPr lang="zh-CN" altLang="en-US" sz="2000" b="0" kern="0" dirty="0"/>
              <a:t>管理请求</a:t>
            </a:r>
            <a:endParaRPr lang="en-US" altLang="zh-CN" sz="2000" b="0" kern="0" dirty="0"/>
          </a:p>
          <a:p>
            <a:r>
              <a:rPr lang="en-US" altLang="zh-CN" sz="2000" b="0" kern="0" dirty="0"/>
              <a:t> Java, Spring, Asp </a:t>
            </a:r>
            <a:r>
              <a:rPr lang="zh-CN" altLang="en-US" sz="2000" b="0" kern="0" dirty="0"/>
              <a:t>及 </a:t>
            </a:r>
            <a:r>
              <a:rPr lang="en-US" altLang="zh-CN" sz="2000" b="0" kern="0" dirty="0"/>
              <a:t>.NET</a:t>
            </a:r>
          </a:p>
          <a:p>
            <a:r>
              <a:rPr lang="en-US" altLang="zh-CN" sz="2000" b="0" kern="0" dirty="0"/>
              <a:t> </a:t>
            </a:r>
            <a:r>
              <a:rPr lang="zh-CN" altLang="en-US" sz="2000" b="0" kern="0" dirty="0"/>
              <a:t>输入由 </a:t>
            </a:r>
            <a:r>
              <a:rPr lang="en-US" altLang="zh-CN" sz="2000" b="0" kern="0" dirty="0"/>
              <a:t>Controller </a:t>
            </a:r>
            <a:r>
              <a:rPr lang="zh-CN" altLang="en-US" sz="2000" b="0" kern="0" dirty="0"/>
              <a:t>管理</a:t>
            </a:r>
            <a:endParaRPr lang="en-US" altLang="zh-CN" sz="2000" b="0" kern="0" dirty="0"/>
          </a:p>
          <a:p>
            <a:r>
              <a:rPr lang="en-US" altLang="zh-CN" sz="2000" b="0" kern="0" dirty="0"/>
              <a:t> Controller </a:t>
            </a:r>
            <a:r>
              <a:rPr lang="zh-CN" altLang="en-US" sz="2000" b="0" kern="0" dirty="0"/>
              <a:t>与 </a:t>
            </a:r>
            <a:r>
              <a:rPr lang="en-US" altLang="zh-CN" sz="2000" b="0" kern="0" dirty="0"/>
              <a:t>View </a:t>
            </a:r>
            <a:r>
              <a:rPr lang="zh-CN" altLang="en-US" sz="2000" b="0" kern="0" dirty="0"/>
              <a:t>的连接采用多对一</a:t>
            </a:r>
            <a:endParaRPr lang="en-US" altLang="zh-CN" sz="2000" b="0" kern="0" dirty="0"/>
          </a:p>
          <a:p>
            <a:pPr lvl="1"/>
            <a:r>
              <a:rPr lang="zh-CN" altLang="en-US" sz="1600" b="0" kern="0" dirty="0"/>
              <a:t>一个视可以被多个控制操作</a:t>
            </a:r>
            <a:endParaRPr lang="en-US" altLang="zh-CN" sz="1600" b="0" kern="0" dirty="0"/>
          </a:p>
          <a:p>
            <a:r>
              <a:rPr lang="en-US" altLang="zh-CN" b="0" kern="0" dirty="0"/>
              <a:t> </a:t>
            </a:r>
            <a:r>
              <a:rPr lang="en-US" altLang="zh-CN" sz="2000" b="0" kern="0" dirty="0"/>
              <a:t>The MVC view is established to define the user interface, and it doesn</a:t>
            </a:r>
            <a:r>
              <a:rPr lang="en-US" altLang="zh-CN" sz="2000" b="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</a:t>
            </a:r>
            <a:r>
              <a:rPr lang="en-US" altLang="zh-CN" sz="2000" b="0" kern="0" dirty="0"/>
              <a:t>t have any relation with the controller.</a:t>
            </a:r>
          </a:p>
          <a:p>
            <a:r>
              <a:rPr lang="zh-CN" altLang="en-US" b="0" kern="0" dirty="0"/>
              <a:t> </a:t>
            </a:r>
            <a:r>
              <a:rPr lang="en-US" altLang="zh-CN" b="0" kern="0" dirty="0"/>
              <a:t>The view has functions on the controller, and the controller does not pass any logic to the model.</a:t>
            </a:r>
            <a:endParaRPr lang="zh-CN" altLang="en-US" b="0" kern="0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56A4C15-5A80-4091-8EF9-02E6634737D1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What is MVVM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8330064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E427F29-6FB1-442F-89B4-07CF364087E9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Agenda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13298FE-B214-4829-91B4-DE190C1B344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XAML 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</a:rPr>
              <a:t>数据绑定</a:t>
            </a:r>
            <a:endParaRPr lang="en-US" altLang="zh-CN" sz="3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MVVM 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</a:rPr>
              <a:t>是什么</a:t>
            </a:r>
            <a:endParaRPr lang="en-US" altLang="zh-CN" sz="3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sz="3200" dirty="0"/>
              <a:t> </a:t>
            </a:r>
            <a:r>
              <a:rPr lang="zh-CN" altLang="en-US" sz="3200" dirty="0"/>
              <a:t>模式的实现</a:t>
            </a:r>
            <a:endParaRPr lang="en-US" altLang="zh-CN" sz="3200" dirty="0"/>
          </a:p>
          <a:p>
            <a:r>
              <a:rPr lang="en-US" altLang="zh-CN" sz="3200" dirty="0"/>
              <a:t> </a:t>
            </a:r>
            <a:r>
              <a:rPr lang="zh-CN" altLang="en-US" sz="3200" dirty="0"/>
              <a:t>加入命令</a:t>
            </a:r>
            <a:endParaRPr lang="en-US" altLang="zh-CN" sz="3200" dirty="0"/>
          </a:p>
          <a:p>
            <a:r>
              <a:rPr lang="en-US" altLang="zh-CN" sz="3200" dirty="0"/>
              <a:t> </a:t>
            </a:r>
            <a:r>
              <a:rPr lang="zh-CN" altLang="en-US" sz="3200" dirty="0"/>
              <a:t>课程实验项目 </a:t>
            </a:r>
            <a:r>
              <a:rPr lang="en-US" altLang="zh-CN" sz="3200" dirty="0" err="1"/>
              <a:t>wpfTest</a:t>
            </a:r>
            <a:r>
              <a:rPr lang="en-US" altLang="zh-CN" sz="3200" dirty="0"/>
              <a:t> </a:t>
            </a:r>
            <a:r>
              <a:rPr lang="zh-CN" altLang="en-US" sz="3200" dirty="0"/>
              <a:t>代码介绍</a:t>
            </a:r>
            <a:endParaRPr lang="en-US" altLang="zh-CN" sz="32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C28E525-E5E3-4D90-8D91-4CD3254FD748}"/>
              </a:ext>
            </a:extLst>
          </p:cNvPr>
          <p:cNvSpPr txBox="1"/>
          <p:nvPr/>
        </p:nvSpPr>
        <p:spPr>
          <a:xfrm>
            <a:off x="814499" y="2893469"/>
            <a:ext cx="10515600" cy="5355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395" lvl="0" indent="-171395" algn="l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/>
            </a:pPr>
            <a:r>
              <a:rPr lang="zh-CN" altLang="en-US" sz="3200" b="0" kern="0" dirty="0">
                <a:solidFill>
                  <a:srgbClr val="BD582C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模式的实现</a:t>
            </a:r>
          </a:p>
        </p:txBody>
      </p:sp>
    </p:spTree>
    <p:extLst>
      <p:ext uri="{BB962C8B-B14F-4D97-AF65-F5344CB8AC3E}">
        <p14:creationId xmlns:p14="http://schemas.microsoft.com/office/powerpoint/2010/main" val="253902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zh-CN" altLang="en-US" dirty="0"/>
              <a:t>模式的实现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zh-CN" altLang="en-US" dirty="0"/>
              <a:t>一个</a:t>
            </a:r>
            <a:r>
              <a:rPr lang="en-US" dirty="0"/>
              <a:t> </a:t>
            </a:r>
            <a:r>
              <a:rPr lang="en-US" dirty="0" err="1"/>
              <a:t>ViewModel</a:t>
            </a:r>
            <a:r>
              <a:rPr lang="en-US" dirty="0"/>
              <a:t> </a:t>
            </a:r>
            <a:r>
              <a:rPr lang="zh-CN" altLang="en-US" dirty="0"/>
              <a:t>就是一个类：</a:t>
            </a:r>
            <a:endParaRPr lang="en-US" dirty="0"/>
          </a:p>
          <a:p>
            <a:pPr lvl="1"/>
            <a:r>
              <a:rPr lang="zh-CN" altLang="en-US" dirty="0"/>
              <a:t>包装</a:t>
            </a:r>
            <a:r>
              <a:rPr lang="en-US" altLang="zh-CN" dirty="0"/>
              <a:t>(w</a:t>
            </a:r>
            <a:r>
              <a:rPr lang="en-US" dirty="0"/>
              <a:t>rap)</a:t>
            </a:r>
            <a:r>
              <a:rPr lang="zh-CN" altLang="en-US" dirty="0"/>
              <a:t>一个或多个领域模型</a:t>
            </a:r>
            <a:endParaRPr lang="en-US" dirty="0"/>
          </a:p>
          <a:p>
            <a:pPr lvl="1"/>
            <a:r>
              <a:rPr lang="zh-CN" altLang="en-US" dirty="0"/>
              <a:t>提供属性通告</a:t>
            </a:r>
            <a:endParaRPr lang="en-US" dirty="0"/>
          </a:p>
          <a:p>
            <a:pPr lvl="1"/>
            <a:r>
              <a:rPr lang="en-US" altLang="zh-CN" dirty="0"/>
              <a:t>(</a:t>
            </a:r>
            <a:r>
              <a:rPr lang="zh-CN" altLang="en-US" dirty="0"/>
              <a:t>可选</a:t>
            </a:r>
            <a:r>
              <a:rPr lang="en-US" altLang="zh-CN" dirty="0"/>
              <a:t>)</a:t>
            </a:r>
            <a:r>
              <a:rPr lang="zh-CN" altLang="en-US" dirty="0"/>
              <a:t>提供检验确认</a:t>
            </a:r>
            <a:r>
              <a:rPr lang="en-US" altLang="zh-CN" dirty="0"/>
              <a:t>(</a:t>
            </a:r>
            <a:r>
              <a:rPr lang="en-US" dirty="0"/>
              <a:t>validation)</a:t>
            </a:r>
            <a:r>
              <a:rPr lang="zh-CN" altLang="en-US" dirty="0"/>
              <a:t>通告</a:t>
            </a:r>
            <a:endParaRPr lang="en-US" dirty="0"/>
          </a:p>
          <a:p>
            <a:pPr lvl="1"/>
            <a:r>
              <a:rPr lang="zh-CN" altLang="en-US" dirty="0"/>
              <a:t>暴露绑定的属性</a:t>
            </a:r>
            <a:r>
              <a:rPr lang="en-US" altLang="zh-CN" dirty="0"/>
              <a:t>(</a:t>
            </a:r>
            <a:r>
              <a:rPr lang="zh-CN" altLang="en-US" dirty="0"/>
              <a:t>或者模型</a:t>
            </a:r>
            <a:r>
              <a:rPr lang="en-US" altLang="zh-CN" dirty="0"/>
              <a:t>)</a:t>
            </a:r>
            <a:endParaRPr lang="en-US" dirty="0"/>
          </a:p>
          <a:p>
            <a:pPr lvl="1"/>
            <a:r>
              <a:rPr lang="zh-CN" altLang="en-US" dirty="0"/>
              <a:t>包含有命令行为</a:t>
            </a:r>
            <a:endParaRPr lang="en-US" dirty="0"/>
          </a:p>
          <a:p>
            <a:pPr lvl="1"/>
            <a:r>
              <a:rPr lang="zh-CN" altLang="en-US" dirty="0"/>
              <a:t>能完全独立于视进行测试</a:t>
            </a:r>
            <a:endParaRPr lang="en-US" dirty="0"/>
          </a:p>
          <a:p>
            <a:pPr lvl="1"/>
            <a:r>
              <a:rPr lang="zh-CN" altLang="en-US" dirty="0"/>
              <a:t>能触发事件回到视中</a:t>
            </a:r>
            <a:r>
              <a:rPr lang="en-US" altLang="zh-CN" dirty="0"/>
              <a:t>(</a:t>
            </a:r>
            <a:r>
              <a:rPr lang="zh-CN" altLang="en-US" dirty="0"/>
              <a:t>响应</a:t>
            </a:r>
            <a:r>
              <a:rPr lang="en-US" altLang="zh-CN" dirty="0"/>
              <a:t>)</a:t>
            </a:r>
            <a:endParaRPr 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756F562-3AF4-4BA8-8A79-5099198198AF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Implementing the Pattern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7362274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zh-CN" altLang="en-US" dirty="0"/>
              <a:t>连接到视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dirty="0" err="1"/>
              <a:t>ViewModel</a:t>
            </a:r>
            <a:r>
              <a:rPr lang="en-US" dirty="0"/>
              <a:t> </a:t>
            </a:r>
            <a:r>
              <a:rPr lang="zh-CN" altLang="en-US" dirty="0"/>
              <a:t>类成为视的</a:t>
            </a:r>
            <a:r>
              <a:rPr lang="en-US" dirty="0"/>
              <a:t>“</a:t>
            </a:r>
            <a:r>
              <a:rPr lang="en-US" dirty="0" err="1"/>
              <a:t>DataContext</a:t>
            </a:r>
            <a:r>
              <a:rPr lang="en-US" dirty="0"/>
              <a:t>”</a:t>
            </a:r>
          </a:p>
          <a:p>
            <a:pPr lvl="1"/>
            <a:r>
              <a:rPr lang="en-US" dirty="0"/>
              <a:t>Window </a:t>
            </a:r>
            <a:r>
              <a:rPr lang="zh-CN" altLang="en-US" dirty="0"/>
              <a:t>或者</a:t>
            </a:r>
            <a:r>
              <a:rPr lang="en-US" dirty="0"/>
              <a:t> </a:t>
            </a:r>
            <a:r>
              <a:rPr lang="en-US" dirty="0" err="1"/>
              <a:t>UserControl</a:t>
            </a:r>
            <a:endParaRPr lang="en-US" dirty="0"/>
          </a:p>
          <a:p>
            <a:r>
              <a:rPr lang="en-US" dirty="0"/>
              <a:t> </a:t>
            </a:r>
            <a:r>
              <a:rPr lang="zh-CN" altLang="en-US" dirty="0"/>
              <a:t>可以在任何方便的地方进行设置</a:t>
            </a:r>
            <a:endParaRPr lang="en-US" dirty="0"/>
          </a:p>
          <a:p>
            <a:r>
              <a:rPr lang="en-US" dirty="0"/>
              <a:t> </a:t>
            </a:r>
            <a:r>
              <a:rPr lang="zh-CN" altLang="en-US" dirty="0"/>
              <a:t>视可以选择拦截进入</a:t>
            </a:r>
            <a:r>
              <a:rPr lang="en-US" altLang="zh-CN" dirty="0"/>
              <a:t>(</a:t>
            </a:r>
            <a:r>
              <a:rPr lang="en-US" dirty="0"/>
              <a:t>hook into) </a:t>
            </a:r>
            <a:r>
              <a:rPr lang="en-US" dirty="0" err="1"/>
              <a:t>ViewModel</a:t>
            </a:r>
            <a:r>
              <a:rPr lang="en-US" dirty="0"/>
              <a:t> </a:t>
            </a:r>
            <a:r>
              <a:rPr lang="zh-CN" altLang="en-US" dirty="0"/>
              <a:t>事件</a:t>
            </a:r>
            <a:endParaRPr lang="en-US" dirty="0"/>
          </a:p>
          <a:p>
            <a:pPr lvl="1"/>
            <a:r>
              <a:rPr lang="zh-CN" altLang="en-US" dirty="0"/>
              <a:t>方便视导航</a:t>
            </a:r>
            <a:r>
              <a:rPr lang="en-US" altLang="zh-CN" dirty="0"/>
              <a:t>(</a:t>
            </a:r>
            <a:r>
              <a:rPr lang="en-US" dirty="0"/>
              <a:t>view navigation)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C62C28B-AFA2-42FE-8E6A-A247DFCD64E8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Implementing the Pattern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379287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E427F29-6FB1-442F-89B4-07CF364087E9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Agenda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13298FE-B214-4829-91B4-DE190C1B344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XAML 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</a:rPr>
              <a:t>数据绑定</a:t>
            </a:r>
            <a:endParaRPr lang="en-US" altLang="zh-CN" sz="3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MVVM 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</a:rPr>
              <a:t>是什么</a:t>
            </a:r>
            <a:endParaRPr lang="en-US" altLang="zh-CN" sz="3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</a:rPr>
              <a:t>模式的实现</a:t>
            </a:r>
            <a:endParaRPr lang="en-US" altLang="zh-CN" sz="3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sz="3200" dirty="0"/>
              <a:t> </a:t>
            </a:r>
            <a:r>
              <a:rPr lang="zh-CN" altLang="en-US" sz="3200" dirty="0"/>
              <a:t>加入命令</a:t>
            </a:r>
            <a:endParaRPr lang="en-US" altLang="zh-CN" sz="3200" dirty="0"/>
          </a:p>
          <a:p>
            <a:r>
              <a:rPr lang="en-US" altLang="zh-CN" sz="3200" dirty="0"/>
              <a:t> </a:t>
            </a:r>
            <a:r>
              <a:rPr lang="zh-CN" altLang="en-US" sz="3200" dirty="0"/>
              <a:t>课程实验项目 </a:t>
            </a:r>
            <a:r>
              <a:rPr lang="en-US" altLang="zh-CN" sz="3200" dirty="0" err="1"/>
              <a:t>wpfTest</a:t>
            </a:r>
            <a:r>
              <a:rPr lang="en-US" altLang="zh-CN" sz="3200" dirty="0"/>
              <a:t> </a:t>
            </a:r>
            <a:r>
              <a:rPr lang="zh-CN" altLang="en-US" sz="3200" dirty="0"/>
              <a:t>代码介绍</a:t>
            </a:r>
            <a:endParaRPr lang="en-US" altLang="zh-CN" sz="32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C28E525-E5E3-4D90-8D91-4CD3254FD748}"/>
              </a:ext>
            </a:extLst>
          </p:cNvPr>
          <p:cNvSpPr txBox="1"/>
          <p:nvPr/>
        </p:nvSpPr>
        <p:spPr>
          <a:xfrm>
            <a:off x="814499" y="3429000"/>
            <a:ext cx="10515600" cy="5355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395" lvl="0" indent="-171395" algn="l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/>
            </a:pPr>
            <a:r>
              <a:rPr lang="zh-CN" altLang="en-US" sz="3200" b="0" kern="0" dirty="0">
                <a:solidFill>
                  <a:srgbClr val="BD582C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加入命令</a:t>
            </a:r>
          </a:p>
        </p:txBody>
      </p:sp>
    </p:spTree>
    <p:extLst>
      <p:ext uri="{BB962C8B-B14F-4D97-AF65-F5344CB8AC3E}">
        <p14:creationId xmlns:p14="http://schemas.microsoft.com/office/powerpoint/2010/main" val="3240816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5CF3EE-55F0-4531-9A2C-BB9212C90E72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Action delegate</a:t>
            </a:r>
            <a:endParaRPr lang="zh-CN" altLang="en-US" dirty="0"/>
          </a:p>
        </p:txBody>
      </p:sp>
      <p:sp>
        <p:nvSpPr>
          <p:cNvPr id="3" name="c_1">
            <a:extLst>
              <a:ext uri="{FF2B5EF4-FFF2-40B4-BE49-F238E27FC236}">
                <a16:creationId xmlns:a16="http://schemas.microsoft.com/office/drawing/2014/main" id="{202BEE3A-208A-4578-BEFE-FDDDE3F734A5}"/>
              </a:ext>
            </a:extLst>
          </p:cNvPr>
          <p:cNvSpPr>
            <a:spLocks noGrp="1"/>
          </p:cNvSpPr>
          <p:nvPr>
            <p:ph idx="9"/>
          </p:nvPr>
        </p:nvSpPr>
        <p:spPr>
          <a:xfrm>
            <a:off x="838200" y="1825626"/>
            <a:ext cx="10515600" cy="4667246"/>
          </a:xfrm>
        </p:spPr>
        <p:txBody>
          <a:bodyPr/>
          <a:lstStyle/>
          <a:p>
            <a:r>
              <a:rPr lang="en-US" altLang="zh-CN" dirty="0"/>
              <a:t> 0, 1 </a:t>
            </a:r>
            <a:r>
              <a:rPr lang="zh-CN" altLang="en-US" dirty="0"/>
              <a:t>或多个输入参数，无返回值</a:t>
            </a:r>
            <a:endParaRPr lang="en-US" altLang="zh-CN" dirty="0"/>
          </a:p>
          <a:p>
            <a:pPr marL="0" indent="0">
              <a:buNone/>
            </a:pPr>
            <a:endParaRPr lang="en-US" altLang="zh-CN" sz="1600" dirty="0">
              <a:latin typeface="Consolas" panose="020B0609020204030204" pitchFamily="49" charset="0"/>
            </a:endParaRPr>
          </a:p>
          <a:p>
            <a:pPr algn="l">
              <a:buFont typeface="+mj-lt"/>
              <a:buAutoNum type="arabicPeriod"/>
            </a:pP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en-US" altLang="zh-CN" sz="1600" b="1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private</a:t>
            </a: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sz="1600" b="1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sz="1600" b="1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result;  </a:t>
            </a:r>
            <a:endParaRPr lang="en-US" altLang="zh-CN" sz="1600" b="0" i="0" dirty="0">
              <a:solidFill>
                <a:srgbClr val="5C5C5C"/>
              </a:solidFill>
              <a:effectLst/>
              <a:latin typeface="Consolas" panose="020B0609020204030204" pitchFamily="49" charset="0"/>
            </a:endParaRPr>
          </a:p>
          <a:p>
            <a:pPr algn="l">
              <a:buFont typeface="+mj-lt"/>
              <a:buAutoNum type="arabicPeriod"/>
            </a:pP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en-US" altLang="zh-CN" sz="1600" b="1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sz="1600" b="1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Main(</a:t>
            </a:r>
            <a:r>
              <a:rPr lang="en-US" altLang="zh-CN" sz="1600" b="1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 </a:t>
            </a:r>
            <a:r>
              <a:rPr lang="en-US" altLang="zh-CN" sz="16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  </a:t>
            </a:r>
            <a:endParaRPr lang="en-US" altLang="zh-CN" sz="1600" b="0" i="0" dirty="0">
              <a:solidFill>
                <a:srgbClr val="5C5C5C"/>
              </a:solidFill>
              <a:effectLst/>
              <a:latin typeface="Consolas" panose="020B0609020204030204" pitchFamily="49" charset="0"/>
            </a:endParaRPr>
          </a:p>
          <a:p>
            <a:pPr algn="l">
              <a:buFont typeface="+mj-lt"/>
              <a:buAutoNum type="arabicPeriod"/>
            </a:pP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{  </a:t>
            </a:r>
            <a:endParaRPr lang="en-US" altLang="zh-CN" sz="1600" b="0" i="0" dirty="0">
              <a:solidFill>
                <a:srgbClr val="5C5C5C"/>
              </a:solidFill>
              <a:effectLst/>
              <a:latin typeface="Consolas" panose="020B0609020204030204" pitchFamily="49" charset="0"/>
            </a:endParaRPr>
          </a:p>
          <a:p>
            <a:pPr algn="l">
              <a:buFont typeface="+mj-lt"/>
              <a:buAutoNum type="arabicPeriod"/>
            </a:pP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    Action&lt;</a:t>
            </a:r>
            <a:r>
              <a:rPr lang="en-US" altLang="zh-CN" sz="1600" b="1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altLang="zh-CN" sz="1600" b="1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 Addition = </a:t>
            </a:r>
            <a:r>
              <a:rPr lang="en-US" altLang="zh-CN" sz="16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AddNumbers</a:t>
            </a: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  </a:t>
            </a:r>
            <a:endParaRPr lang="en-US" altLang="zh-CN" sz="1600" b="0" i="0" dirty="0">
              <a:solidFill>
                <a:srgbClr val="5C5C5C"/>
              </a:solidFill>
              <a:effectLst/>
              <a:latin typeface="Consolas" panose="020B0609020204030204" pitchFamily="49" charset="0"/>
            </a:endParaRPr>
          </a:p>
          <a:p>
            <a:pPr algn="l">
              <a:buFont typeface="+mj-lt"/>
              <a:buAutoNum type="arabicPeriod"/>
            </a:pP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Addition(10, 20);  </a:t>
            </a:r>
            <a:endParaRPr lang="en-US" altLang="zh-CN" sz="1600" b="0" i="0" dirty="0">
              <a:solidFill>
                <a:srgbClr val="5C5C5C"/>
              </a:solidFill>
              <a:effectLst/>
              <a:latin typeface="Consolas" panose="020B0609020204030204" pitchFamily="49" charset="0"/>
            </a:endParaRPr>
          </a:p>
          <a:p>
            <a:pPr algn="l">
              <a:buFont typeface="+mj-lt"/>
              <a:buAutoNum type="arabicPeriod"/>
            </a:pP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altLang="zh-CN" sz="16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Console.WriteLine</a:t>
            </a: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($</a:t>
            </a:r>
            <a:r>
              <a:rPr lang="en-US" altLang="zh-CN" sz="1600" b="0" i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"Addition = {result}"</a:t>
            </a: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  </a:t>
            </a:r>
            <a:endParaRPr lang="en-US" altLang="zh-CN" sz="1600" b="0" i="0" dirty="0">
              <a:solidFill>
                <a:srgbClr val="5C5C5C"/>
              </a:solidFill>
              <a:effectLst/>
              <a:latin typeface="Consolas" panose="020B0609020204030204" pitchFamily="49" charset="0"/>
            </a:endParaRPr>
          </a:p>
          <a:p>
            <a:pPr algn="l">
              <a:buFont typeface="+mj-lt"/>
              <a:buAutoNum type="arabicPeriod"/>
            </a:pP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}  </a:t>
            </a:r>
            <a:endParaRPr lang="en-US" altLang="zh-CN" sz="1600" b="0" i="0" dirty="0">
              <a:solidFill>
                <a:srgbClr val="5C5C5C"/>
              </a:solidFill>
              <a:effectLst/>
              <a:latin typeface="Consolas" panose="020B0609020204030204" pitchFamily="49" charset="0"/>
            </a:endParaRPr>
          </a:p>
          <a:p>
            <a:pPr algn="l">
              <a:buFont typeface="+mj-lt"/>
              <a:buAutoNum type="arabicPeriod"/>
            </a:pP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endParaRPr lang="en-US" altLang="zh-CN" sz="1600" b="0" i="0" dirty="0">
              <a:solidFill>
                <a:srgbClr val="5C5C5C"/>
              </a:solidFill>
              <a:effectLst/>
              <a:latin typeface="Consolas" panose="020B0609020204030204" pitchFamily="49" charset="0"/>
            </a:endParaRPr>
          </a:p>
          <a:p>
            <a:pPr algn="l">
              <a:buFont typeface="+mj-lt"/>
              <a:buAutoNum type="arabicPeriod"/>
            </a:pP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600" b="1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private</a:t>
            </a: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sz="1600" b="1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sz="1600" b="1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sz="16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AddNumbers</a:t>
            </a: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600" b="1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param1, </a:t>
            </a:r>
            <a:r>
              <a:rPr lang="en-US" altLang="zh-CN" sz="1600" b="1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param2 )  </a:t>
            </a:r>
            <a:endParaRPr lang="en-US" altLang="zh-CN" sz="1600" b="0" i="0" dirty="0">
              <a:solidFill>
                <a:srgbClr val="5C5C5C"/>
              </a:solidFill>
              <a:effectLst/>
              <a:latin typeface="Consolas" panose="020B0609020204030204" pitchFamily="49" charset="0"/>
            </a:endParaRPr>
          </a:p>
          <a:p>
            <a:pPr algn="l">
              <a:buFont typeface="+mj-lt"/>
              <a:buAutoNum type="arabicPeriod"/>
            </a:pP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{  </a:t>
            </a:r>
            <a:endParaRPr lang="en-US" altLang="zh-CN" sz="1600" b="0" i="0" dirty="0">
              <a:solidFill>
                <a:srgbClr val="5C5C5C"/>
              </a:solidFill>
              <a:effectLst/>
              <a:latin typeface="Consolas" panose="020B0609020204030204" pitchFamily="49" charset="0"/>
            </a:endParaRPr>
          </a:p>
          <a:p>
            <a:pPr algn="l">
              <a:buFont typeface="+mj-lt"/>
              <a:buAutoNum type="arabicPeriod"/>
            </a:pP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result = param1 + param2;  </a:t>
            </a:r>
            <a:endParaRPr lang="en-US" altLang="zh-CN" sz="1600" b="0" i="0" dirty="0">
              <a:solidFill>
                <a:srgbClr val="5C5C5C"/>
              </a:solidFill>
              <a:effectLst/>
              <a:latin typeface="Consolas" panose="020B0609020204030204" pitchFamily="49" charset="0"/>
            </a:endParaRPr>
          </a:p>
          <a:p>
            <a:pPr algn="l">
              <a:buFont typeface="+mj-lt"/>
              <a:buAutoNum type="arabicPeriod"/>
            </a:pP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} </a:t>
            </a:r>
            <a:endParaRPr lang="en-US" altLang="zh-CN" sz="1600" b="0" i="0" dirty="0">
              <a:solidFill>
                <a:srgbClr val="5C5C5C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1BAAB73-6C07-4ECA-ACD4-B56D162A6B8F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 Adding Commanding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c_2">
            <a:extLst>
              <a:ext uri="{FF2B5EF4-FFF2-40B4-BE49-F238E27FC236}">
                <a16:creationId xmlns:a16="http://schemas.microsoft.com/office/drawing/2014/main" id="{11BD8975-0289-4DF3-90C5-425C4CC3C05A}"/>
              </a:ext>
            </a:extLst>
          </p:cNvPr>
          <p:cNvSpPr txBox="1">
            <a:spLocks/>
          </p:cNvSpPr>
          <p:nvPr/>
        </p:nvSpPr>
        <p:spPr bwMode="auto">
          <a:xfrm>
            <a:off x="838200" y="1823717"/>
            <a:ext cx="10515600" cy="46672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t" anchorCtr="0" compatLnSpc="1"/>
          <a:lstStyle>
            <a:lvl1pPr marL="171395" indent="-171395" algn="l" rtl="0" eaLnBrk="1" fontAlgn="base" hangingPunct="1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 sz="20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514183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宋体" panose="02010600030101010101" pitchFamily="2" charset="-122"/>
              <a:buChar char="–"/>
              <a:defRPr sz="17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856972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Wingdings" panose="05000000000000000000" charset="0"/>
              <a:buChar char=""/>
              <a:defRPr sz="14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199760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542548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1885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228126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2571549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2914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altLang="zh-CN" b="0" kern="0" dirty="0"/>
              <a:t> 0, 1 </a:t>
            </a:r>
            <a:r>
              <a:rPr lang="zh-CN" altLang="en-US" b="0" kern="0" dirty="0"/>
              <a:t>或多个输入参数，无返回值</a:t>
            </a:r>
            <a:endParaRPr lang="en-US" altLang="zh-CN" b="0" kern="0" dirty="0"/>
          </a:p>
          <a:p>
            <a:pPr marL="0" indent="0">
              <a:buFont typeface="Wingdings" panose="05000000000000000000" charset="0"/>
              <a:buNone/>
            </a:pPr>
            <a:endParaRPr lang="en-US" altLang="zh-CN" sz="1600" b="0" kern="0" dirty="0"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private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static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result;  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static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void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Main(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string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[] </a:t>
            </a:r>
            <a:r>
              <a:rPr lang="en-US" altLang="zh-CN" sz="1600" b="0" kern="0" dirty="0" err="1">
                <a:solidFill>
                  <a:srgbClr val="000000"/>
                </a:solidFill>
                <a:latin typeface="Consolas" panose="020B0609020204030204" pitchFamily="49" charset="0"/>
              </a:rPr>
              <a:t>args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)  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{   </a:t>
            </a:r>
            <a:r>
              <a:rPr lang="en-US" altLang="zh-CN" sz="1600" b="0" kern="0" dirty="0">
                <a:solidFill>
                  <a:srgbClr val="00B050"/>
                </a:solidFill>
                <a:latin typeface="Consolas" panose="020B0609020204030204" pitchFamily="49" charset="0"/>
              </a:rPr>
              <a:t>// Action with an Anonymous method</a:t>
            </a: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    Action&lt;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&gt; Addition = </a:t>
            </a:r>
            <a:r>
              <a:rPr lang="en-US" altLang="zh-CN" sz="1600" dirty="0">
                <a:solidFill>
                  <a:srgbClr val="006699"/>
                </a:solidFill>
                <a:latin typeface="Consolas" panose="020B0609020204030204" pitchFamily="49" charset="0"/>
              </a:rPr>
              <a:t>delegate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 (</a:t>
            </a:r>
            <a:r>
              <a:rPr lang="en-US" altLang="zh-CN" sz="1600" dirty="0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 param1, </a:t>
            </a:r>
            <a:r>
              <a:rPr lang="en-US" altLang="zh-CN" sz="1600" dirty="0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 param2)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{  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    result	= param1 + param2;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    }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      Addition(10, 20);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altLang="zh-CN" sz="1600" b="0" kern="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($</a:t>
            </a:r>
            <a:r>
              <a:rPr lang="en-US" altLang="zh-CN" sz="1600" b="0" kern="0" dirty="0">
                <a:solidFill>
                  <a:srgbClr val="0000FF"/>
                </a:solidFill>
                <a:latin typeface="Consolas" panose="020B0609020204030204" pitchFamily="49" charset="0"/>
              </a:rPr>
              <a:t>"Addition = {result}"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}</a:t>
            </a:r>
            <a:endParaRPr lang="zh-CN" altLang="en-US" b="0" kern="0" dirty="0"/>
          </a:p>
        </p:txBody>
      </p:sp>
      <p:sp>
        <p:nvSpPr>
          <p:cNvPr id="6" name="c_3">
            <a:extLst>
              <a:ext uri="{FF2B5EF4-FFF2-40B4-BE49-F238E27FC236}">
                <a16:creationId xmlns:a16="http://schemas.microsoft.com/office/drawing/2014/main" id="{111F38F4-DC46-4AA3-8496-9452837F1341}"/>
              </a:ext>
            </a:extLst>
          </p:cNvPr>
          <p:cNvSpPr txBox="1">
            <a:spLocks/>
          </p:cNvSpPr>
          <p:nvPr/>
        </p:nvSpPr>
        <p:spPr bwMode="auto">
          <a:xfrm>
            <a:off x="839416" y="1823565"/>
            <a:ext cx="10515600" cy="46672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t" anchorCtr="0" compatLnSpc="1"/>
          <a:lstStyle>
            <a:lvl1pPr marL="171395" indent="-171395" algn="l" rtl="0" eaLnBrk="1" fontAlgn="base" hangingPunct="1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 sz="20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514183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宋体" panose="02010600030101010101" pitchFamily="2" charset="-122"/>
              <a:buChar char="–"/>
              <a:defRPr sz="17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856972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Wingdings" panose="05000000000000000000" charset="0"/>
              <a:buChar char=""/>
              <a:defRPr sz="14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199760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542548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1885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228126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2571549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2914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altLang="zh-CN" b="0" kern="0" dirty="0"/>
              <a:t> 0, 1 </a:t>
            </a:r>
            <a:r>
              <a:rPr lang="zh-CN" altLang="en-US" b="0" kern="0" dirty="0"/>
              <a:t>或多个输入参数，无返回值</a:t>
            </a:r>
            <a:endParaRPr lang="en-US" altLang="zh-CN" b="0" kern="0" dirty="0"/>
          </a:p>
          <a:p>
            <a:pPr marL="0" indent="0">
              <a:buFont typeface="Wingdings" panose="05000000000000000000" charset="0"/>
              <a:buNone/>
            </a:pPr>
            <a:endParaRPr lang="en-US" altLang="zh-CN" sz="1600" b="0" kern="0" dirty="0"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private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static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result;  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static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void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Main(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string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[] </a:t>
            </a:r>
            <a:r>
              <a:rPr lang="en-US" altLang="zh-CN" sz="1600" b="0" kern="0" dirty="0" err="1">
                <a:solidFill>
                  <a:srgbClr val="000000"/>
                </a:solidFill>
                <a:latin typeface="Consolas" panose="020B0609020204030204" pitchFamily="49" charset="0"/>
              </a:rPr>
              <a:t>args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)  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{   </a:t>
            </a:r>
            <a:r>
              <a:rPr lang="en-US" altLang="zh-CN" sz="1600" b="0" kern="0" dirty="0">
                <a:solidFill>
                  <a:srgbClr val="00B050"/>
                </a:solidFill>
                <a:latin typeface="Consolas" panose="020B0609020204030204" pitchFamily="49" charset="0"/>
              </a:rPr>
              <a:t>// Action with a Lambda expression</a:t>
            </a: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    Action&lt;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&gt; Addition = </a:t>
            </a:r>
            <a:r>
              <a:rPr lang="pt-BR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(param1, param2) =&gt; result = param1 + param2; 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Addition(10, 20);  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altLang="zh-CN" sz="1600" b="0" kern="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($</a:t>
            </a:r>
            <a:r>
              <a:rPr lang="en-US" altLang="zh-CN" sz="1600" b="0" kern="0" dirty="0">
                <a:solidFill>
                  <a:srgbClr val="0000FF"/>
                </a:solidFill>
                <a:latin typeface="Consolas" panose="020B0609020204030204" pitchFamily="49" charset="0"/>
              </a:rPr>
              <a:t>"Addition = {result}"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}  </a:t>
            </a:r>
            <a:endParaRPr lang="zh-CN" altLang="en-US" b="0" kern="0" dirty="0"/>
          </a:p>
        </p:txBody>
      </p:sp>
    </p:spTree>
    <p:extLst>
      <p:ext uri="{BB962C8B-B14F-4D97-AF65-F5344CB8AC3E}">
        <p14:creationId xmlns:p14="http://schemas.microsoft.com/office/powerpoint/2010/main" val="3695739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5" grpId="1"/>
      <p:bldP spid="6" grpId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5CF3EE-55F0-4531-9A2C-BB9212C90E7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365128"/>
            <a:ext cx="10515600" cy="1325563"/>
          </a:xfrm>
        </p:spPr>
        <p:txBody>
          <a:bodyPr/>
          <a:lstStyle/>
          <a:p>
            <a:r>
              <a:rPr lang="en-US" altLang="zh-CN" dirty="0" err="1"/>
              <a:t>Func</a:t>
            </a:r>
            <a:r>
              <a:rPr lang="en-US" altLang="zh-CN" dirty="0"/>
              <a:t> delegate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02BEE3A-208A-4578-BEFE-FDDDE3F734A5}"/>
              </a:ext>
            </a:extLst>
          </p:cNvPr>
          <p:cNvSpPr>
            <a:spLocks noGrp="1"/>
          </p:cNvSpPr>
          <p:nvPr>
            <p:ph idx="9"/>
          </p:nvPr>
        </p:nvSpPr>
        <p:spPr>
          <a:xfrm>
            <a:off x="838200" y="1397786"/>
            <a:ext cx="10515600" cy="1819398"/>
          </a:xfrm>
        </p:spPr>
        <p:txBody>
          <a:bodyPr/>
          <a:lstStyle/>
          <a:p>
            <a:r>
              <a:rPr lang="en-US" altLang="zh-CN" sz="2400" dirty="0"/>
              <a:t> 1 </a:t>
            </a:r>
            <a:r>
              <a:rPr lang="zh-CN" altLang="en-US" sz="2400" dirty="0"/>
              <a:t>个输入参数，</a:t>
            </a:r>
            <a:r>
              <a:rPr lang="en-US" altLang="zh-CN" sz="2400" dirty="0"/>
              <a:t>1 </a:t>
            </a:r>
            <a:r>
              <a:rPr lang="zh-CN" altLang="en-US" sz="2400" dirty="0"/>
              <a:t>个返回值</a:t>
            </a:r>
            <a:endParaRPr lang="en-US" altLang="zh-CN" sz="2400" dirty="0"/>
          </a:p>
          <a:p>
            <a:pPr lvl="1"/>
            <a:r>
              <a:rPr lang="en-US" altLang="zh-CN" sz="1800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altLang="zh-CN" sz="180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sz="1800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delegate</a:t>
            </a:r>
            <a:r>
              <a:rPr lang="en-US" altLang="zh-CN" sz="180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sz="180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TResult</a:t>
            </a:r>
            <a:r>
              <a:rPr lang="en-US" altLang="zh-CN" sz="180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sz="180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Func</a:t>
            </a:r>
            <a:r>
              <a:rPr lang="en-US" altLang="zh-CN" sz="180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CN" sz="1800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180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T, </a:t>
            </a:r>
            <a:r>
              <a:rPr lang="en-US" altLang="zh-CN" sz="1800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altLang="zh-CN" sz="180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sz="180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TResult</a:t>
            </a:r>
            <a:r>
              <a:rPr lang="en-US" altLang="zh-CN" sz="180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&gt;(T </a:t>
            </a:r>
            <a:r>
              <a:rPr lang="en-US" altLang="zh-CN" sz="180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arg</a:t>
            </a:r>
            <a:r>
              <a:rPr lang="en-US" altLang="zh-CN" sz="180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altLang="zh-CN" sz="1800" dirty="0"/>
          </a:p>
          <a:p>
            <a:r>
              <a:rPr lang="en-US" altLang="zh-CN" sz="2400" dirty="0"/>
              <a:t> </a:t>
            </a:r>
            <a:r>
              <a:rPr lang="zh-CN" altLang="en-US" sz="2400" dirty="0"/>
              <a:t>多个输入参数，</a:t>
            </a:r>
            <a:r>
              <a:rPr lang="en-US" altLang="zh-CN" sz="2400" dirty="0"/>
              <a:t>1 </a:t>
            </a:r>
            <a:r>
              <a:rPr lang="zh-CN" altLang="en-US" sz="2400" dirty="0"/>
              <a:t>个返回值</a:t>
            </a:r>
            <a:endParaRPr lang="en-US" altLang="zh-CN" sz="2400" dirty="0"/>
          </a:p>
          <a:p>
            <a:pPr lvl="1"/>
            <a:r>
              <a:rPr lang="en-US" altLang="zh-CN" sz="1800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altLang="zh-CN" sz="180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sz="1800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delegate</a:t>
            </a:r>
            <a:r>
              <a:rPr lang="en-US" altLang="zh-CN" sz="180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sz="180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TResult</a:t>
            </a:r>
            <a:r>
              <a:rPr lang="en-US" altLang="zh-CN" sz="180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sz="180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Func</a:t>
            </a:r>
            <a:r>
              <a:rPr lang="en-US" altLang="zh-CN" sz="180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CN" sz="1800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altLang="zh-CN" sz="180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T1, </a:t>
            </a:r>
            <a:r>
              <a:rPr lang="en-US" altLang="zh-CN" sz="1800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altLang="zh-CN" sz="180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T2, </a:t>
            </a:r>
            <a:r>
              <a:rPr lang="en-US" altLang="zh-CN" sz="1800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altLang="zh-CN" sz="180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sz="180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TResult</a:t>
            </a:r>
            <a:r>
              <a:rPr lang="en-US" altLang="zh-CN" sz="180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&gt;(T1 </a:t>
            </a:r>
            <a:r>
              <a:rPr lang="en-US" altLang="zh-CN" sz="180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arg</a:t>
            </a:r>
            <a:r>
              <a:rPr lang="en-US" altLang="zh-CN" sz="180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T2 arg2) </a:t>
            </a:r>
            <a:endParaRPr lang="en-US" altLang="zh-CN" sz="1800" i="0" dirty="0">
              <a:solidFill>
                <a:srgbClr val="5C5C5C"/>
              </a:solidFill>
              <a:effectLst/>
              <a:latin typeface="Consolas" panose="020B0609020204030204" pitchFamily="49" charset="0"/>
            </a:endParaRPr>
          </a:p>
          <a:p>
            <a:pPr lvl="1"/>
            <a:r>
              <a:rPr lang="zh-CN" altLang="en-US" dirty="0"/>
              <a:t>尖括号中的最后一个参数是返回值的类型，其它的是输入参数的类型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1BAAB73-6C07-4ECA-ACD4-B56D162A6B8F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 Adding Commanding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c_1">
            <a:extLst>
              <a:ext uri="{FF2B5EF4-FFF2-40B4-BE49-F238E27FC236}">
                <a16:creationId xmlns:a16="http://schemas.microsoft.com/office/drawing/2014/main" id="{98786CEE-1ABF-4D46-8BA1-EAA1482D8499}"/>
              </a:ext>
            </a:extLst>
          </p:cNvPr>
          <p:cNvSpPr txBox="1">
            <a:spLocks/>
          </p:cNvSpPr>
          <p:nvPr/>
        </p:nvSpPr>
        <p:spPr bwMode="auto">
          <a:xfrm>
            <a:off x="839416" y="3123036"/>
            <a:ext cx="10515600" cy="34743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t" anchorCtr="0" compatLnSpc="1"/>
          <a:lstStyle>
            <a:lvl1pPr marL="171395" indent="-171395" algn="l" rtl="0" eaLnBrk="1" fontAlgn="base" hangingPunct="1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 sz="20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514183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宋体" panose="02010600030101010101" pitchFamily="2" charset="-122"/>
              <a:buChar char="–"/>
              <a:defRPr sz="17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856972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Wingdings" panose="05000000000000000000" charset="0"/>
              <a:buChar char=""/>
              <a:defRPr sz="14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199760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542548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1885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228126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2571549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2914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static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void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Main(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string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[] </a:t>
            </a:r>
            <a:r>
              <a:rPr lang="en-US" altLang="zh-CN" sz="1600" b="0" kern="0" dirty="0" err="1">
                <a:solidFill>
                  <a:srgbClr val="000000"/>
                </a:solidFill>
                <a:latin typeface="Consolas" panose="020B0609020204030204" pitchFamily="49" charset="0"/>
              </a:rPr>
              <a:t>args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)  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{</a:t>
            </a:r>
            <a:endParaRPr lang="en-US" altLang="zh-CN" sz="1600" b="0" kern="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    </a:t>
            </a:r>
            <a:r>
              <a:rPr lang="en-US" altLang="zh-CN" sz="1600" b="0" dirty="0" err="1">
                <a:solidFill>
                  <a:srgbClr val="000000"/>
                </a:solidFill>
                <a:latin typeface="Consolas" panose="020B0609020204030204" pitchFamily="49" charset="0"/>
              </a:rPr>
              <a:t>Func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altLang="zh-CN" sz="1600" dirty="0" err="1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dirty="0" err="1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r>
              <a:rPr lang="en-US" altLang="zh-CN" sz="1600" dirty="0" err="1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dirty="0" err="1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r>
              <a:rPr lang="en-US" altLang="zh-CN" sz="1600" dirty="0" err="1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&gt; Addition = </a:t>
            </a:r>
            <a:r>
              <a:rPr lang="en-US" altLang="zh-CN" sz="1600" b="0" dirty="0" err="1">
                <a:solidFill>
                  <a:srgbClr val="000000"/>
                </a:solidFill>
                <a:latin typeface="Consolas" panose="020B0609020204030204" pitchFamily="49" charset="0"/>
              </a:rPr>
              <a:t>AddNumbers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altLang="zh-CN" sz="1600" dirty="0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 result = Addition(10, 20);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altLang="zh-CN" sz="1600" b="0" kern="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($</a:t>
            </a:r>
            <a:r>
              <a:rPr lang="en-US" altLang="zh-CN" sz="1600" b="0" kern="0" dirty="0">
                <a:solidFill>
                  <a:srgbClr val="0000FF"/>
                </a:solidFill>
                <a:latin typeface="Consolas" panose="020B0609020204030204" pitchFamily="49" charset="0"/>
              </a:rPr>
              <a:t>"Addition = {result}"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}</a:t>
            </a: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altLang="zh-CN" sz="1600" dirty="0">
                <a:solidFill>
                  <a:srgbClr val="006699"/>
                </a:solidFill>
                <a:latin typeface="Consolas" panose="020B0609020204030204" pitchFamily="49" charset="0"/>
              </a:rPr>
              <a:t>private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600" dirty="0">
                <a:solidFill>
                  <a:srgbClr val="006699"/>
                </a:solidFill>
                <a:latin typeface="Consolas" panose="020B0609020204030204" pitchFamily="49" charset="0"/>
              </a:rPr>
              <a:t>static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600" dirty="0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600" b="0" dirty="0" err="1">
                <a:solidFill>
                  <a:srgbClr val="000000"/>
                </a:solidFill>
                <a:latin typeface="Consolas" panose="020B0609020204030204" pitchFamily="49" charset="0"/>
              </a:rPr>
              <a:t>AddNumbers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600" dirty="0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 param1, </a:t>
            </a:r>
            <a:r>
              <a:rPr lang="en-US" altLang="zh-CN" sz="1600" dirty="0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 param2 )</a:t>
            </a: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       </a:t>
            </a:r>
            <a:r>
              <a:rPr lang="en-US" altLang="zh-CN" sz="1600" dirty="0">
                <a:solidFill>
                  <a:srgbClr val="006699"/>
                </a:solidFill>
                <a:latin typeface="Consolas" panose="020B0609020204030204" pitchFamily="49" charset="0"/>
              </a:rPr>
              <a:t>return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 param1 + param2;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   }    </a:t>
            </a:r>
            <a:endParaRPr lang="zh-CN" altLang="en-US" b="0" kern="0" dirty="0"/>
          </a:p>
        </p:txBody>
      </p:sp>
      <p:sp>
        <p:nvSpPr>
          <p:cNvPr id="6" name="c_3">
            <a:extLst>
              <a:ext uri="{FF2B5EF4-FFF2-40B4-BE49-F238E27FC236}">
                <a16:creationId xmlns:a16="http://schemas.microsoft.com/office/drawing/2014/main" id="{63FA39FA-CDBE-46B5-93CA-AB1258235AD0}"/>
              </a:ext>
            </a:extLst>
          </p:cNvPr>
          <p:cNvSpPr txBox="1">
            <a:spLocks/>
          </p:cNvSpPr>
          <p:nvPr/>
        </p:nvSpPr>
        <p:spPr bwMode="auto">
          <a:xfrm>
            <a:off x="839416" y="3789040"/>
            <a:ext cx="10515600" cy="23042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t" anchorCtr="0" compatLnSpc="1"/>
          <a:lstStyle>
            <a:lvl1pPr marL="171395" indent="-171395" algn="l" rtl="0" eaLnBrk="1" fontAlgn="base" hangingPunct="1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 sz="20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514183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宋体" panose="02010600030101010101" pitchFamily="2" charset="-122"/>
              <a:buChar char="–"/>
              <a:defRPr sz="17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856972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Wingdings" panose="05000000000000000000" charset="0"/>
              <a:buChar char=""/>
              <a:defRPr sz="14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199760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542548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1885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228126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2571549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2914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static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void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Main(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string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[] </a:t>
            </a:r>
            <a:r>
              <a:rPr lang="en-US" altLang="zh-CN" sz="1600" b="0" kern="0" dirty="0" err="1">
                <a:solidFill>
                  <a:srgbClr val="000000"/>
                </a:solidFill>
                <a:latin typeface="Consolas" panose="020B0609020204030204" pitchFamily="49" charset="0"/>
              </a:rPr>
              <a:t>args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)  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{   </a:t>
            </a:r>
            <a:r>
              <a:rPr lang="en-US" altLang="zh-CN" sz="1600" b="0" kern="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en-US" altLang="zh-CN" sz="1600" b="0" kern="0" dirty="0" err="1">
                <a:solidFill>
                  <a:srgbClr val="00B050"/>
                </a:solidFill>
                <a:latin typeface="Consolas" panose="020B0609020204030204" pitchFamily="49" charset="0"/>
              </a:rPr>
              <a:t>Func</a:t>
            </a:r>
            <a:r>
              <a:rPr lang="en-US" altLang="zh-CN" sz="1600" b="0" kern="0" dirty="0">
                <a:solidFill>
                  <a:srgbClr val="00B050"/>
                </a:solidFill>
                <a:latin typeface="Consolas" panose="020B0609020204030204" pitchFamily="49" charset="0"/>
              </a:rPr>
              <a:t> with a Lambda expression</a:t>
            </a: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    </a:t>
            </a:r>
            <a:r>
              <a:rPr lang="en-US" altLang="zh-CN" sz="1600" b="0" dirty="0" err="1">
                <a:solidFill>
                  <a:srgbClr val="000000"/>
                </a:solidFill>
                <a:latin typeface="Consolas" panose="020B0609020204030204" pitchFamily="49" charset="0"/>
              </a:rPr>
              <a:t>Func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altLang="zh-CN" sz="1600" dirty="0" err="1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dirty="0" err="1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r>
              <a:rPr lang="en-US" altLang="zh-CN" sz="1600" dirty="0" err="1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dirty="0" err="1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r>
              <a:rPr lang="en-US" altLang="zh-CN" sz="1600" dirty="0" err="1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&gt; Addition = (param1, param2) =&gt; param1 + param2;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altLang="zh-CN" sz="1600" dirty="0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 result = Addition(10, 20);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altLang="zh-CN" sz="1600" b="0" kern="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($</a:t>
            </a:r>
            <a:r>
              <a:rPr lang="en-US" altLang="zh-CN" sz="1600" b="0" kern="0" dirty="0">
                <a:solidFill>
                  <a:srgbClr val="0000FF"/>
                </a:solidFill>
                <a:latin typeface="Consolas" panose="020B0609020204030204" pitchFamily="49" charset="0"/>
              </a:rPr>
              <a:t>"Addition = {result}"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}</a:t>
            </a:r>
          </a:p>
        </p:txBody>
      </p:sp>
      <p:sp>
        <p:nvSpPr>
          <p:cNvPr id="7" name="c_2">
            <a:extLst>
              <a:ext uri="{FF2B5EF4-FFF2-40B4-BE49-F238E27FC236}">
                <a16:creationId xmlns:a16="http://schemas.microsoft.com/office/drawing/2014/main" id="{54128B8F-8999-4D53-A490-C48CF37DB327}"/>
              </a:ext>
            </a:extLst>
          </p:cNvPr>
          <p:cNvSpPr txBox="1">
            <a:spLocks/>
          </p:cNvSpPr>
          <p:nvPr/>
        </p:nvSpPr>
        <p:spPr bwMode="auto">
          <a:xfrm>
            <a:off x="839416" y="3429000"/>
            <a:ext cx="10515600" cy="28166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t" anchorCtr="0" compatLnSpc="1"/>
          <a:lstStyle>
            <a:lvl1pPr marL="171395" indent="-171395" algn="l" rtl="0" eaLnBrk="1" fontAlgn="base" hangingPunct="1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 sz="20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514183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宋体" panose="02010600030101010101" pitchFamily="2" charset="-122"/>
              <a:buChar char="–"/>
              <a:defRPr sz="17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856972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Wingdings" panose="05000000000000000000" charset="0"/>
              <a:buChar char=""/>
              <a:defRPr sz="14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199760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542548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1885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228126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2571549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2914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static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void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Main(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string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[] </a:t>
            </a:r>
            <a:r>
              <a:rPr lang="en-US" altLang="zh-CN" sz="1600" b="0" kern="0" dirty="0" err="1">
                <a:solidFill>
                  <a:srgbClr val="000000"/>
                </a:solidFill>
                <a:latin typeface="Consolas" panose="020B0609020204030204" pitchFamily="49" charset="0"/>
              </a:rPr>
              <a:t>args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)  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{   </a:t>
            </a:r>
            <a:r>
              <a:rPr lang="en-US" altLang="zh-CN" sz="1600" b="0" kern="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en-US" altLang="zh-CN" sz="1600" b="0" kern="0" dirty="0" err="1">
                <a:solidFill>
                  <a:srgbClr val="00B050"/>
                </a:solidFill>
                <a:latin typeface="Consolas" panose="020B0609020204030204" pitchFamily="49" charset="0"/>
              </a:rPr>
              <a:t>Func</a:t>
            </a:r>
            <a:r>
              <a:rPr lang="en-US" altLang="zh-CN" sz="1600" b="0" kern="0" dirty="0">
                <a:solidFill>
                  <a:srgbClr val="00B050"/>
                </a:solidFill>
                <a:latin typeface="Consolas" panose="020B0609020204030204" pitchFamily="49" charset="0"/>
              </a:rPr>
              <a:t> with an anonymous method</a:t>
            </a: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    </a:t>
            </a:r>
            <a:r>
              <a:rPr lang="en-US" altLang="zh-CN" sz="1600" b="0" dirty="0" err="1">
                <a:solidFill>
                  <a:srgbClr val="000000"/>
                </a:solidFill>
                <a:latin typeface="Consolas" panose="020B0609020204030204" pitchFamily="49" charset="0"/>
              </a:rPr>
              <a:t>Func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altLang="zh-CN" sz="1600" dirty="0" err="1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dirty="0" err="1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r>
              <a:rPr lang="en-US" altLang="zh-CN" sz="1600" dirty="0" err="1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dirty="0" err="1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r>
              <a:rPr lang="en-US" altLang="zh-CN" sz="1600" dirty="0" err="1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&gt; Addition = delegate (</a:t>
            </a:r>
            <a:r>
              <a:rPr lang="en-US" altLang="zh-CN" sz="1600" dirty="0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 param1, </a:t>
            </a:r>
            <a:r>
              <a:rPr lang="en-US" altLang="zh-CN" sz="1600" dirty="0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 param2)</a:t>
            </a:r>
          </a:p>
          <a:p>
            <a:pPr>
              <a:buFont typeface="+mj-lt"/>
              <a:buAutoNum type="arabicPeriod"/>
            </a:pP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pPr>
              <a:buFont typeface="+mj-lt"/>
              <a:buAutoNum type="arabicPeriod"/>
            </a:pP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altLang="zh-CN" sz="1600" dirty="0">
                <a:solidFill>
                  <a:srgbClr val="006699"/>
                </a:solidFill>
                <a:latin typeface="Consolas" panose="020B0609020204030204" pitchFamily="49" charset="0"/>
              </a:rPr>
              <a:t>return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 param1 + param2;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        };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altLang="zh-CN" sz="1600" dirty="0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 result = Addition(10, 20);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altLang="zh-CN" sz="1600" b="0" kern="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($</a:t>
            </a:r>
            <a:r>
              <a:rPr lang="en-US" altLang="zh-CN" sz="1600" b="0" kern="0" dirty="0">
                <a:solidFill>
                  <a:srgbClr val="0000FF"/>
                </a:solidFill>
                <a:latin typeface="Consolas" panose="020B0609020204030204" pitchFamily="49" charset="0"/>
              </a:rPr>
              <a:t>"Addition = {result}"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}</a:t>
            </a:r>
          </a:p>
        </p:txBody>
      </p:sp>
    </p:spTree>
    <p:extLst>
      <p:ext uri="{BB962C8B-B14F-4D97-AF65-F5344CB8AC3E}">
        <p14:creationId xmlns:p14="http://schemas.microsoft.com/office/powerpoint/2010/main" val="703079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7" grpId="1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algn="l"/>
            <a:r>
              <a:rPr lang="zh-CN" altLang="en-US" dirty="0"/>
              <a:t>命令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9"/>
          </p:nvPr>
        </p:nvSpPr>
        <p:spPr>
          <a:xfrm>
            <a:off x="838200" y="1825626"/>
            <a:ext cx="5185792" cy="4351338"/>
          </a:xfrm>
        </p:spPr>
        <p:txBody>
          <a:bodyPr/>
          <a:lstStyle/>
          <a:p>
            <a:r>
              <a:rPr lang="en-US" dirty="0"/>
              <a:t> </a:t>
            </a:r>
            <a:r>
              <a:rPr lang="zh-CN" altLang="en-US" dirty="0"/>
              <a:t>一种 </a:t>
            </a:r>
            <a:r>
              <a:rPr lang="en-US" dirty="0"/>
              <a:t>XAML </a:t>
            </a:r>
            <a:r>
              <a:rPr lang="zh-CN" altLang="en-US" dirty="0"/>
              <a:t>技术</a:t>
            </a:r>
            <a:endParaRPr lang="en-US" dirty="0"/>
          </a:p>
          <a:p>
            <a:pPr lvl="1"/>
            <a:r>
              <a:rPr lang="zh-CN" altLang="en-US" dirty="0"/>
              <a:t>并非是 </a:t>
            </a:r>
            <a:r>
              <a:rPr lang="en-US" dirty="0"/>
              <a:t>MVVM-</a:t>
            </a:r>
            <a:r>
              <a:rPr lang="zh-CN" altLang="en-US" dirty="0"/>
              <a:t>关联的专有技术</a:t>
            </a:r>
            <a:endParaRPr lang="en-US" dirty="0"/>
          </a:p>
          <a:p>
            <a:r>
              <a:rPr lang="en-US" dirty="0"/>
              <a:t> Works great with MVVM</a:t>
            </a:r>
          </a:p>
          <a:p>
            <a:pPr lvl="1"/>
            <a:r>
              <a:rPr lang="en-US" dirty="0" err="1"/>
              <a:t>ViewModel</a:t>
            </a:r>
            <a:r>
              <a:rPr lang="en-US" dirty="0"/>
              <a:t> </a:t>
            </a:r>
            <a:r>
              <a:rPr lang="zh-CN" altLang="en-US" dirty="0"/>
              <a:t>对 </a:t>
            </a:r>
            <a:r>
              <a:rPr lang="en-US" dirty="0"/>
              <a:t>View </a:t>
            </a:r>
            <a:r>
              <a:rPr lang="zh-CN" altLang="en-US" dirty="0"/>
              <a:t>的响应是通过 </a:t>
            </a:r>
            <a:r>
              <a:rPr lang="en-US" dirty="0"/>
              <a:t>Command </a:t>
            </a:r>
            <a:r>
              <a:rPr lang="zh-CN" altLang="en-US" dirty="0"/>
              <a:t>来完成的（</a:t>
            </a:r>
            <a:r>
              <a:rPr lang="en-US" altLang="zh-CN" dirty="0"/>
              <a:t>View </a:t>
            </a:r>
            <a:r>
              <a:rPr lang="zh-CN" altLang="en-US" dirty="0"/>
              <a:t>对 </a:t>
            </a:r>
            <a:r>
              <a:rPr lang="en-US" altLang="zh-CN" dirty="0" err="1"/>
              <a:t>ViewModel</a:t>
            </a:r>
            <a:r>
              <a:rPr lang="en-US" altLang="zh-CN" dirty="0"/>
              <a:t> </a:t>
            </a:r>
            <a:r>
              <a:rPr lang="zh-CN" altLang="en-US" dirty="0"/>
              <a:t>的调用）</a:t>
            </a:r>
            <a:r>
              <a:rPr lang="en-US" altLang="zh-CN" dirty="0"/>
              <a:t>: VM </a:t>
            </a:r>
            <a:r>
              <a:rPr lang="zh-CN" altLang="en-US" dirty="0"/>
              <a:t>中声明命令</a:t>
            </a:r>
            <a:r>
              <a:rPr lang="en-US" altLang="zh-CN" dirty="0"/>
              <a:t>, V </a:t>
            </a:r>
            <a:r>
              <a:rPr lang="zh-CN" altLang="en-US" dirty="0"/>
              <a:t>中绑定命令</a:t>
            </a:r>
            <a:endParaRPr lang="en-US" dirty="0"/>
          </a:p>
          <a:p>
            <a:r>
              <a:rPr lang="en-US" dirty="0"/>
              <a:t> Command </a:t>
            </a:r>
            <a:r>
              <a:rPr lang="zh-CN" altLang="en-US" dirty="0"/>
              <a:t>类</a:t>
            </a:r>
            <a:endParaRPr lang="en-US" dirty="0"/>
          </a:p>
          <a:p>
            <a:pPr lvl="1"/>
            <a:r>
              <a:rPr lang="zh-CN" altLang="en-US" dirty="0"/>
              <a:t>继承自</a:t>
            </a:r>
            <a:r>
              <a:rPr lang="en-US" dirty="0"/>
              <a:t> </a:t>
            </a:r>
            <a:r>
              <a:rPr lang="en-US" b="1" dirty="0" err="1">
                <a:latin typeface="Consolas" pitchFamily="49" charset="0"/>
                <a:cs typeface="Consolas" pitchFamily="49" charset="0"/>
              </a:rPr>
              <a:t>ICommand</a:t>
            </a:r>
            <a:endParaRPr lang="en-US" b="1" dirty="0">
              <a:latin typeface="Consolas" pitchFamily="49" charset="0"/>
              <a:cs typeface="Consolas" pitchFamily="49" charset="0"/>
            </a:endParaRPr>
          </a:p>
          <a:p>
            <a:r>
              <a:rPr lang="en-US" dirty="0"/>
              <a:t> </a:t>
            </a:r>
            <a:r>
              <a:rPr lang="zh-CN" altLang="en-US" dirty="0"/>
              <a:t>提供执行及执行判断</a:t>
            </a:r>
            <a:r>
              <a:rPr lang="en-US" dirty="0"/>
              <a:t>(determination of execution, </a:t>
            </a:r>
            <a:r>
              <a:rPr lang="zh-CN" altLang="en-US" dirty="0"/>
              <a:t>能否执行</a:t>
            </a:r>
            <a:r>
              <a:rPr lang="en-US" dirty="0"/>
              <a:t>)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FD516D8-32BD-45A9-A99D-9195FCDF7A68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 Adding Commanding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22B0694-5816-4FFF-A00E-D982B82D296F}"/>
              </a:ext>
            </a:extLst>
          </p:cNvPr>
          <p:cNvSpPr txBox="1"/>
          <p:nvPr/>
        </p:nvSpPr>
        <p:spPr>
          <a:xfrm>
            <a:off x="6168010" y="1354954"/>
            <a:ext cx="5896214" cy="5207901"/>
          </a:xfrm>
          <a:prstGeom prst="rect">
            <a:avLst/>
          </a:prstGeom>
          <a:solidFill>
            <a:schemeClr val="bg2">
              <a:lumMod val="10000"/>
            </a:schemeClr>
          </a:solidFill>
        </p:spPr>
        <p:txBody>
          <a:bodyPr wrap="square">
            <a:spAutoFit/>
          </a:bodyPr>
          <a:lstStyle/>
          <a:p>
            <a:pPr algn="l"/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class</a:t>
            </a:r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CustomCommand</a:t>
            </a:r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: </a:t>
            </a:r>
            <a:r>
              <a:rPr lang="en-US" altLang="zh-CN" sz="1200" b="0" dirty="0" err="1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ICommand</a:t>
            </a:r>
            <a:endParaRPr lang="en-US" altLang="zh-CN" sz="1200" b="0" dirty="0">
              <a:solidFill>
                <a:schemeClr val="bg1">
                  <a:lumMod val="95000"/>
                </a:schemeClr>
              </a:solidFill>
              <a:latin typeface="Cascadia Mono" panose="020B0609020000020004" pitchFamily="49" charset="0"/>
            </a:endParaRPr>
          </a:p>
          <a:p>
            <a:pPr algn="l"/>
            <a:r>
              <a:rPr lang="en-US" altLang="zh-CN" sz="1200" b="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{</a:t>
            </a:r>
          </a:p>
          <a:p>
            <a:pPr algn="l"/>
            <a:r>
              <a:rPr lang="zh-CN" altLang="en-US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altLang="zh-CN" sz="1200" b="0" dirty="0">
                <a:solidFill>
                  <a:srgbClr val="008000"/>
                </a:solidFill>
                <a:latin typeface="Cascadia Mono" panose="020B0609020000020004" pitchFamily="49" charset="0"/>
              </a:rPr>
              <a:t>// </a:t>
            </a:r>
            <a:r>
              <a:rPr lang="zh-CN" altLang="en-US" sz="1200" b="0" dirty="0">
                <a:solidFill>
                  <a:srgbClr val="008000"/>
                </a:solidFill>
                <a:latin typeface="Cascadia Mono" panose="020B0609020000020004" pitchFamily="49" charset="0"/>
              </a:rPr>
              <a:t>当能不能做</a:t>
            </a:r>
            <a:r>
              <a:rPr lang="en-US" altLang="zh-CN" sz="1200" b="0" dirty="0">
                <a:solidFill>
                  <a:srgbClr val="008000"/>
                </a:solidFill>
                <a:latin typeface="Cascadia Mono" panose="020B0609020000020004" pitchFamily="49" charset="0"/>
              </a:rPr>
              <a:t>(determination)</a:t>
            </a:r>
            <a:r>
              <a:rPr lang="zh-CN" altLang="en-US" sz="1200" b="0" dirty="0">
                <a:solidFill>
                  <a:srgbClr val="008000"/>
                </a:solidFill>
                <a:latin typeface="Cascadia Mono" panose="020B0609020000020004" pitchFamily="49" charset="0"/>
              </a:rPr>
              <a:t>发生变化时会触发的事件</a:t>
            </a:r>
            <a:r>
              <a:rPr lang="en-US" altLang="zh-CN" sz="1200" b="0" dirty="0">
                <a:solidFill>
                  <a:srgbClr val="008000"/>
                </a:solidFill>
                <a:latin typeface="Cascadia Mono" panose="020B0609020000020004" pitchFamily="49" charset="0"/>
              </a:rPr>
              <a:t>(</a:t>
            </a:r>
            <a:r>
              <a:rPr lang="zh-CN" altLang="en-US" sz="1200" b="0" dirty="0">
                <a:solidFill>
                  <a:srgbClr val="008000"/>
                </a:solidFill>
                <a:latin typeface="Cascadia Mono" panose="020B0609020000020004" pitchFamily="49" charset="0"/>
              </a:rPr>
              <a:t>必须要实现</a:t>
            </a:r>
            <a:r>
              <a:rPr lang="en-US" altLang="zh-CN" sz="1200" b="0" dirty="0">
                <a:solidFill>
                  <a:srgbClr val="008000"/>
                </a:solidFill>
                <a:latin typeface="Cascadia Mono" panose="020B0609020000020004" pitchFamily="49" charset="0"/>
              </a:rPr>
              <a:t>)</a:t>
            </a:r>
            <a:endParaRPr lang="zh-CN" altLang="en-US" sz="1200" b="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algn="l"/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event</a:t>
            </a:r>
            <a:r>
              <a:rPr lang="en-US" altLang="zh-CN" sz="1200" b="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EventHandler</a:t>
            </a:r>
            <a:r>
              <a:rPr lang="en-US" altLang="zh-CN" sz="1200" b="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 err="1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CanExecuteChanged</a:t>
            </a:r>
            <a:r>
              <a:rPr lang="en-US" altLang="zh-CN" sz="1200" b="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;</a:t>
            </a:r>
          </a:p>
          <a:p>
            <a:pPr algn="l"/>
            <a:endParaRPr lang="zh-CN" altLang="en-US" sz="1200" b="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algn="l"/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Execute(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object</a:t>
            </a:r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>
                <a:solidFill>
                  <a:schemeClr val="bg2">
                    <a:lumMod val="90000"/>
                  </a:schemeClr>
                </a:solidFill>
                <a:latin typeface="Cascadia Mono" panose="020B0609020000020004" pitchFamily="49" charset="0"/>
              </a:rPr>
              <a:t>param</a:t>
            </a:r>
            <a:r>
              <a:rPr lang="en-US" altLang="zh-CN" sz="1200" b="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)</a:t>
            </a:r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>
                <a:solidFill>
                  <a:srgbClr val="008000"/>
                </a:solidFill>
                <a:latin typeface="Cascadia Mono" panose="020B0609020000020004" pitchFamily="49" charset="0"/>
              </a:rPr>
              <a:t>// execution(</a:t>
            </a:r>
            <a:r>
              <a:rPr lang="zh-CN" altLang="en-US" sz="1200" b="0" dirty="0">
                <a:solidFill>
                  <a:srgbClr val="008000"/>
                </a:solidFill>
                <a:latin typeface="Cascadia Mono" panose="020B0609020000020004" pitchFamily="49" charset="0"/>
              </a:rPr>
              <a:t>必须</a:t>
            </a:r>
            <a:r>
              <a:rPr lang="en-US" altLang="zh-CN" sz="1200" b="0" dirty="0">
                <a:solidFill>
                  <a:srgbClr val="008000"/>
                </a:solidFill>
                <a:latin typeface="Cascadia Mono" panose="020B0609020000020004" pitchFamily="49" charset="0"/>
              </a:rPr>
              <a:t>)</a:t>
            </a:r>
            <a:endParaRPr lang="zh-CN" altLang="en-US" sz="1200" b="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algn="l"/>
            <a:r>
              <a:rPr lang="zh-CN" altLang="en-US" sz="1200" b="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    </a:t>
            </a:r>
            <a:r>
              <a:rPr lang="en-US" altLang="zh-CN" sz="1200" b="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{</a:t>
            </a:r>
          </a:p>
          <a:p>
            <a:pPr algn="l"/>
            <a:r>
              <a:rPr lang="en-US" altLang="zh-CN" sz="1200" b="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        </a:t>
            </a:r>
            <a:r>
              <a:rPr lang="en-US" altLang="zh-CN" sz="1200" b="0" dirty="0" err="1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ExecuteAction</a:t>
            </a:r>
            <a:r>
              <a:rPr lang="en-US" altLang="zh-CN" sz="1200" b="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?.Invoke(</a:t>
            </a:r>
            <a:r>
              <a:rPr lang="en-US" altLang="zh-CN" sz="1200" b="0" dirty="0">
                <a:solidFill>
                  <a:schemeClr val="bg2">
                    <a:lumMod val="90000"/>
                  </a:schemeClr>
                </a:solidFill>
                <a:latin typeface="Cascadia Mono" panose="020B0609020000020004" pitchFamily="49" charset="0"/>
              </a:rPr>
              <a:t>param</a:t>
            </a:r>
            <a:r>
              <a:rPr lang="en-US" altLang="zh-CN" sz="1200" b="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);</a:t>
            </a:r>
          </a:p>
          <a:p>
            <a:pPr algn="l"/>
            <a:r>
              <a:rPr lang="zh-CN" altLang="en-US" sz="1200" b="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    </a:t>
            </a:r>
            <a:r>
              <a:rPr lang="en-US" altLang="zh-CN" sz="1200" b="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}</a:t>
            </a:r>
          </a:p>
          <a:p>
            <a:pPr algn="l"/>
            <a:endParaRPr lang="zh-CN" altLang="en-US" sz="1200" b="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algn="l"/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bool</a:t>
            </a:r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 err="1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CanExecute</a:t>
            </a:r>
            <a:r>
              <a:rPr lang="en-US" altLang="zh-CN" sz="1200" b="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(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object</a:t>
            </a:r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>
                <a:solidFill>
                  <a:schemeClr val="bg2">
                    <a:lumMod val="90000"/>
                  </a:schemeClr>
                </a:solidFill>
                <a:latin typeface="Cascadia Mono" panose="020B0609020000020004" pitchFamily="49" charset="0"/>
              </a:rPr>
              <a:t>param</a:t>
            </a:r>
            <a:r>
              <a:rPr lang="en-US" altLang="zh-CN" sz="1200" b="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) </a:t>
            </a:r>
            <a:r>
              <a:rPr lang="en-US" altLang="zh-CN" sz="1200" b="0" dirty="0">
                <a:solidFill>
                  <a:srgbClr val="008000"/>
                </a:solidFill>
                <a:latin typeface="Cascadia Mono" panose="020B0609020000020004" pitchFamily="49" charset="0"/>
              </a:rPr>
              <a:t>// determination (</a:t>
            </a:r>
            <a:r>
              <a:rPr lang="zh-CN" altLang="en-US" sz="1200" b="0" dirty="0">
                <a:solidFill>
                  <a:srgbClr val="008000"/>
                </a:solidFill>
                <a:latin typeface="Cascadia Mono" panose="020B0609020000020004" pitchFamily="49" charset="0"/>
              </a:rPr>
              <a:t>必须</a:t>
            </a:r>
            <a:r>
              <a:rPr lang="en-US" altLang="zh-CN" sz="1200" b="0" dirty="0">
                <a:solidFill>
                  <a:srgbClr val="008000"/>
                </a:solidFill>
                <a:latin typeface="Cascadia Mono" panose="020B0609020000020004" pitchFamily="49" charset="0"/>
              </a:rPr>
              <a:t>)</a:t>
            </a:r>
            <a:endParaRPr lang="zh-CN" altLang="en-US" sz="1200" b="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algn="l"/>
            <a:r>
              <a:rPr lang="zh-CN" altLang="en-US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altLang="zh-CN" sz="1200" b="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{</a:t>
            </a:r>
          </a:p>
          <a:p>
            <a:pPr algn="l"/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>
                <a:solidFill>
                  <a:schemeClr val="bg1"/>
                </a:solidFill>
                <a:latin typeface="Cascadia Mono" panose="020B0609020000020004" pitchFamily="49" charset="0"/>
              </a:rPr>
              <a:t>(</a:t>
            </a:r>
            <a:r>
              <a:rPr lang="en-US" altLang="zh-CN" sz="1200" b="0" dirty="0" err="1">
                <a:solidFill>
                  <a:schemeClr val="bg1"/>
                </a:solidFill>
                <a:latin typeface="Cascadia Mono" panose="020B0609020000020004" pitchFamily="49" charset="0"/>
              </a:rPr>
              <a:t>CanExecuteAction</a:t>
            </a:r>
            <a:r>
              <a:rPr lang="en-US" altLang="zh-CN" sz="1200" b="0" dirty="0">
                <a:solidFill>
                  <a:schemeClr val="bg1"/>
                </a:solidFill>
                <a:latin typeface="Cascadia Mono" panose="020B0609020000020004" pitchFamily="49" charset="0"/>
              </a:rPr>
              <a:t> != 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null</a:t>
            </a:r>
            <a:r>
              <a:rPr lang="en-US" altLang="zh-CN" sz="1200" b="0" dirty="0">
                <a:solidFill>
                  <a:schemeClr val="bg1"/>
                </a:solidFill>
                <a:latin typeface="Cascadia Mono" panose="020B0609020000020004" pitchFamily="49" charset="0"/>
              </a:rPr>
              <a:t>)</a:t>
            </a:r>
          </a:p>
          <a:p>
            <a:pPr algn="l"/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return</a:t>
            </a:r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 err="1">
                <a:solidFill>
                  <a:schemeClr val="bg1"/>
                </a:solidFill>
                <a:latin typeface="Cascadia Mono" panose="020B0609020000020004" pitchFamily="49" charset="0"/>
              </a:rPr>
              <a:t>CanExecuteAction</a:t>
            </a:r>
            <a:r>
              <a:rPr lang="en-US" altLang="zh-CN" sz="1200" b="0" dirty="0">
                <a:solidFill>
                  <a:schemeClr val="bg1"/>
                </a:solidFill>
                <a:latin typeface="Cascadia Mono" panose="020B0609020000020004" pitchFamily="49" charset="0"/>
              </a:rPr>
              <a:t>(</a:t>
            </a:r>
            <a:r>
              <a:rPr lang="en-US" altLang="zh-CN" sz="1200" b="0" dirty="0">
                <a:solidFill>
                  <a:schemeClr val="bg2">
                    <a:lumMod val="90000"/>
                  </a:schemeClr>
                </a:solidFill>
                <a:latin typeface="Cascadia Mono" panose="020B0609020000020004" pitchFamily="49" charset="0"/>
              </a:rPr>
              <a:t>param</a:t>
            </a:r>
            <a:r>
              <a:rPr lang="en-US" altLang="zh-CN" sz="1200" b="0" dirty="0">
                <a:solidFill>
                  <a:schemeClr val="bg1"/>
                </a:solidFill>
                <a:latin typeface="Cascadia Mono" panose="020B0609020000020004" pitchFamily="49" charset="0"/>
              </a:rPr>
              <a:t>);</a:t>
            </a:r>
          </a:p>
          <a:p>
            <a:pPr algn="l"/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return</a:t>
            </a:r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false</a:t>
            </a:r>
            <a:r>
              <a:rPr lang="en-US" altLang="zh-CN" sz="1200" b="0" dirty="0">
                <a:solidFill>
                  <a:schemeClr val="bg1"/>
                </a:solidFill>
                <a:latin typeface="Cascadia Mono" panose="020B0609020000020004" pitchFamily="49" charset="0"/>
              </a:rPr>
              <a:t>;</a:t>
            </a:r>
          </a:p>
          <a:p>
            <a:pPr algn="l"/>
            <a:r>
              <a:rPr lang="zh-CN" altLang="en-US" sz="1200" b="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    </a:t>
            </a:r>
            <a:r>
              <a:rPr lang="en-US" altLang="zh-CN" sz="1200" b="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}</a:t>
            </a:r>
          </a:p>
          <a:p>
            <a:pPr algn="l"/>
            <a:endParaRPr lang="zh-CN" altLang="en-US" sz="1200" b="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algn="l"/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altLang="zh-CN" sz="1200" b="0" dirty="0">
                <a:solidFill>
                  <a:schemeClr val="bg1"/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>
                <a:solidFill>
                  <a:srgbClr val="2B91AF"/>
                </a:solidFill>
                <a:latin typeface="Cascadia Mono" panose="020B0609020000020004" pitchFamily="49" charset="0"/>
              </a:rPr>
              <a:t>Action</a:t>
            </a:r>
            <a:r>
              <a:rPr lang="en-US" altLang="zh-CN" sz="1200" b="0" dirty="0">
                <a:solidFill>
                  <a:schemeClr val="bg1"/>
                </a:solidFill>
                <a:latin typeface="Cascadia Mono" panose="020B0609020000020004" pitchFamily="49" charset="0"/>
              </a:rPr>
              <a:t>&lt;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object</a:t>
            </a:r>
            <a:r>
              <a:rPr lang="en-US" altLang="zh-CN" sz="1200" b="0" dirty="0">
                <a:solidFill>
                  <a:schemeClr val="bg1"/>
                </a:solidFill>
                <a:latin typeface="Cascadia Mono" panose="020B0609020000020004" pitchFamily="49" charset="0"/>
              </a:rPr>
              <a:t>&gt;</a:t>
            </a:r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 err="1">
                <a:solidFill>
                  <a:schemeClr val="bg1"/>
                </a:solidFill>
                <a:latin typeface="Cascadia Mono" panose="020B0609020000020004" pitchFamily="49" charset="0"/>
              </a:rPr>
              <a:t>ExecuteAction</a:t>
            </a:r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>
                <a:solidFill>
                  <a:schemeClr val="bg1"/>
                </a:solidFill>
                <a:latin typeface="Cascadia Mono" panose="020B0609020000020004" pitchFamily="49" charset="0"/>
              </a:rPr>
              <a:t>{ 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get</a:t>
            </a:r>
            <a:r>
              <a:rPr lang="en-US" altLang="zh-CN" sz="1200" b="0" dirty="0">
                <a:solidFill>
                  <a:schemeClr val="bg1"/>
                </a:solidFill>
                <a:latin typeface="Cascadia Mono" panose="020B0609020000020004" pitchFamily="49" charset="0"/>
              </a:rPr>
              <a:t>; 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set</a:t>
            </a:r>
            <a:r>
              <a:rPr lang="en-US" altLang="zh-CN" sz="1200" b="0" dirty="0">
                <a:solidFill>
                  <a:schemeClr val="bg1"/>
                </a:solidFill>
                <a:latin typeface="Cascadia Mono" panose="020B0609020000020004" pitchFamily="49" charset="0"/>
              </a:rPr>
              <a:t>; }</a:t>
            </a:r>
          </a:p>
          <a:p>
            <a:pPr algn="l"/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Func</a:t>
            </a:r>
            <a:r>
              <a:rPr lang="en-US" altLang="zh-CN" sz="1200" b="0" dirty="0">
                <a:solidFill>
                  <a:schemeClr val="bg1"/>
                </a:solidFill>
                <a:latin typeface="Cascadia Mono" panose="020B0609020000020004" pitchFamily="49" charset="0"/>
              </a:rPr>
              <a:t>&lt;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object</a:t>
            </a:r>
            <a:r>
              <a:rPr lang="en-US" altLang="zh-CN" sz="1200" b="0" dirty="0">
                <a:solidFill>
                  <a:schemeClr val="bg1"/>
                </a:solidFill>
                <a:latin typeface="Cascadia Mono" panose="020B0609020000020004" pitchFamily="49" charset="0"/>
              </a:rPr>
              <a:t>, 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bool</a:t>
            </a:r>
            <a:r>
              <a:rPr lang="en-US" altLang="zh-CN" sz="1200" b="0" dirty="0">
                <a:solidFill>
                  <a:schemeClr val="bg1"/>
                </a:solidFill>
                <a:latin typeface="Cascadia Mono" panose="020B0609020000020004" pitchFamily="49" charset="0"/>
              </a:rPr>
              <a:t>&gt;</a:t>
            </a:r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 err="1">
                <a:solidFill>
                  <a:schemeClr val="bg1"/>
                </a:solidFill>
                <a:latin typeface="Cascadia Mono" panose="020B0609020000020004" pitchFamily="49" charset="0"/>
              </a:rPr>
              <a:t>CanExecuteAction</a:t>
            </a:r>
            <a:r>
              <a:rPr lang="en-US" altLang="zh-CN" sz="1200" b="0" dirty="0">
                <a:solidFill>
                  <a:schemeClr val="bg1"/>
                </a:solidFill>
                <a:latin typeface="Cascadia Mono" panose="020B0609020000020004" pitchFamily="49" charset="0"/>
              </a:rPr>
              <a:t> {</a:t>
            </a:r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get</a:t>
            </a:r>
            <a:r>
              <a:rPr lang="en-US" altLang="zh-CN" sz="1200" b="0" dirty="0">
                <a:solidFill>
                  <a:schemeClr val="bg1"/>
                </a:solidFill>
                <a:latin typeface="Cascadia Mono" panose="020B0609020000020004" pitchFamily="49" charset="0"/>
              </a:rPr>
              <a:t>;</a:t>
            </a:r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set</a:t>
            </a:r>
            <a:r>
              <a:rPr lang="en-US" altLang="zh-CN" sz="1200" b="0" dirty="0">
                <a:solidFill>
                  <a:schemeClr val="bg1"/>
                </a:solidFill>
                <a:latin typeface="Cascadia Mono" panose="020B0609020000020004" pitchFamily="49" charset="0"/>
              </a:rPr>
              <a:t>; }</a:t>
            </a:r>
          </a:p>
          <a:p>
            <a:pPr algn="l"/>
            <a:r>
              <a:rPr lang="en-US" altLang="zh-CN" sz="1200" b="0" dirty="0">
                <a:solidFill>
                  <a:schemeClr val="bg1"/>
                </a:solidFill>
                <a:latin typeface="Cascadia Mono" panose="020B06090200000200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2660630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zh-CN" altLang="en-US" dirty="0"/>
              <a:t>在</a:t>
            </a:r>
            <a:r>
              <a:rPr lang="en-US" dirty="0"/>
              <a:t> MVVM </a:t>
            </a:r>
            <a:r>
              <a:rPr lang="zh-CN" altLang="en-US" dirty="0"/>
              <a:t>中使用命令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zh-CN" altLang="en-US" dirty="0"/>
              <a:t>有时命令需要访问</a:t>
            </a:r>
            <a:r>
              <a:rPr lang="en-US" dirty="0"/>
              <a:t> </a:t>
            </a:r>
            <a:r>
              <a:rPr lang="en-US" dirty="0" err="1"/>
              <a:t>ViewModel</a:t>
            </a:r>
            <a:r>
              <a:rPr lang="en-US" dirty="0"/>
              <a:t> </a:t>
            </a:r>
            <a:r>
              <a:rPr lang="zh-CN" altLang="en-US" dirty="0"/>
              <a:t>的状态</a:t>
            </a:r>
            <a:endParaRPr lang="en-US" dirty="0"/>
          </a:p>
          <a:p>
            <a:pPr lvl="1"/>
            <a:r>
              <a:rPr lang="zh-CN" altLang="en-US" dirty="0"/>
              <a:t>例如保存用户输入的数据</a:t>
            </a:r>
            <a:endParaRPr lang="en-US" dirty="0"/>
          </a:p>
          <a:p>
            <a:r>
              <a:rPr lang="en-US" dirty="0"/>
              <a:t> </a:t>
            </a:r>
            <a:r>
              <a:rPr lang="zh-CN" altLang="en-US" dirty="0"/>
              <a:t>命令类并非“属于”某一</a:t>
            </a:r>
            <a:r>
              <a:rPr lang="en-US" dirty="0"/>
              <a:t> ViewModel</a:t>
            </a:r>
          </a:p>
          <a:p>
            <a:r>
              <a:rPr lang="en-US" dirty="0"/>
              <a:t> </a:t>
            </a:r>
            <a:r>
              <a:rPr lang="zh-CN" altLang="en-US" dirty="0"/>
              <a:t>需要讲相关类勾连到一起</a:t>
            </a:r>
            <a:endParaRPr lang="en-US" dirty="0"/>
          </a:p>
          <a:p>
            <a:pPr lvl="1"/>
            <a:r>
              <a:rPr lang="zh-CN" altLang="en-US" dirty="0"/>
              <a:t>命令的执行需要访问</a:t>
            </a:r>
            <a:r>
              <a:rPr lang="en-US" dirty="0"/>
              <a:t> VM </a:t>
            </a:r>
            <a:r>
              <a:rPr lang="zh-CN" altLang="en-US" dirty="0"/>
              <a:t>的状态</a:t>
            </a:r>
            <a:endParaRPr lang="en-US" dirty="0"/>
          </a:p>
          <a:p>
            <a:endParaRPr 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F47D2C9-0B6D-43B1-87BF-D22DF0962C6A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 Adding Commanding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0837402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zh-CN" altLang="en-US" dirty="0"/>
              <a:t>在 </a:t>
            </a:r>
            <a:r>
              <a:rPr lang="en-US" dirty="0"/>
              <a:t>MVVM </a:t>
            </a:r>
            <a:r>
              <a:rPr lang="zh-CN" altLang="en-US" dirty="0"/>
              <a:t>中使用命令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zh-CN" altLang="en-US" dirty="0"/>
              <a:t>技术方法</a:t>
            </a:r>
            <a:r>
              <a:rPr lang="en-US" dirty="0"/>
              <a:t> 1:</a:t>
            </a:r>
          </a:p>
          <a:p>
            <a:pPr lvl="1"/>
            <a:r>
              <a:rPr lang="zh-CN" altLang="en-US" dirty="0"/>
              <a:t>在命令的构造函数中收进一个 </a:t>
            </a:r>
            <a:r>
              <a:rPr lang="en-US" altLang="zh-CN" dirty="0"/>
              <a:t>VM </a:t>
            </a:r>
            <a:r>
              <a:rPr lang="zh-CN" altLang="en-US" dirty="0"/>
              <a:t>的副本</a:t>
            </a:r>
            <a:endParaRPr lang="en-US" dirty="0"/>
          </a:p>
          <a:p>
            <a:r>
              <a:rPr lang="en-US" dirty="0"/>
              <a:t> </a:t>
            </a:r>
            <a:r>
              <a:rPr lang="zh-CN" altLang="en-US" dirty="0"/>
              <a:t>技术方法</a:t>
            </a:r>
            <a:r>
              <a:rPr lang="en-US" dirty="0"/>
              <a:t> 2:</a:t>
            </a:r>
          </a:p>
          <a:p>
            <a:pPr lvl="1"/>
            <a:r>
              <a:rPr lang="zh-CN" altLang="en-US" dirty="0"/>
              <a:t>采用</a:t>
            </a:r>
            <a:r>
              <a:rPr lang="en-US" dirty="0"/>
              <a:t> Delegate/Relay Command </a:t>
            </a:r>
            <a:r>
              <a:rPr lang="zh-CN" altLang="en-US" dirty="0"/>
              <a:t>模式</a:t>
            </a:r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1"/>
            <a:r>
              <a:rPr lang="zh-CN" altLang="en-US" dirty="0"/>
              <a:t>容许将方法的指针传递到命令</a:t>
            </a:r>
            <a:endParaRPr lang="en-US" dirty="0"/>
          </a:p>
          <a:p>
            <a:pPr lvl="2"/>
            <a:r>
              <a:rPr lang="zh-CN" altLang="en-US" dirty="0"/>
              <a:t>方法本身驻留在</a:t>
            </a:r>
            <a:r>
              <a:rPr lang="en-US" dirty="0"/>
              <a:t> </a:t>
            </a:r>
            <a:r>
              <a:rPr lang="en-US" dirty="0" err="1"/>
              <a:t>ViewModel</a:t>
            </a:r>
            <a:r>
              <a:rPr lang="en-US" dirty="0"/>
              <a:t> </a:t>
            </a:r>
            <a:r>
              <a:rPr lang="zh-CN" altLang="en-US" dirty="0"/>
              <a:t>中</a:t>
            </a:r>
            <a:endParaRPr lang="en-US" dirty="0"/>
          </a:p>
          <a:p>
            <a:pPr lvl="2"/>
            <a:endParaRPr lang="en-US" dirty="0"/>
          </a:p>
          <a:p>
            <a:r>
              <a:rPr lang="en-US" dirty="0"/>
              <a:t> </a:t>
            </a:r>
            <a:r>
              <a:rPr lang="zh-CN" altLang="en-US" dirty="0"/>
              <a:t>采用哪个技术方案取决于命令的重用性需要</a:t>
            </a:r>
            <a:endParaRPr 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51C18E1-66B0-4AD8-8CF0-80F2C8BFBF49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 Adding Commanding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16A5104-1C2C-4CA4-83A1-C89B8C650D01}"/>
              </a:ext>
            </a:extLst>
          </p:cNvPr>
          <p:cNvSpPr txBox="1"/>
          <p:nvPr/>
        </p:nvSpPr>
        <p:spPr>
          <a:xfrm>
            <a:off x="1415480" y="3130905"/>
            <a:ext cx="10441161" cy="298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0" dirty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https://docs.microsoft.com/en-us/dotnet/api/microsoft.visualstudio.platformui.delegatecommand?view=visualstudiosdk-2022</a:t>
            </a:r>
            <a:endParaRPr lang="zh-CN" altLang="en-US" sz="1200" b="0" dirty="0">
              <a:solidFill>
                <a:schemeClr val="bg2">
                  <a:lumMod val="50000"/>
                </a:schemeClr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ED5024A-C6C8-486E-8F73-8E2281754E4A}"/>
              </a:ext>
            </a:extLst>
          </p:cNvPr>
          <p:cNvSpPr txBox="1"/>
          <p:nvPr/>
        </p:nvSpPr>
        <p:spPr>
          <a:xfrm>
            <a:off x="1417473" y="3414887"/>
            <a:ext cx="10441161" cy="298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0" dirty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https://docs.microsoft.com/en-us/archive/msdn-magazine/2013/may/mvvm-commands-relaycommands-and-eventtocommand</a:t>
            </a:r>
            <a:endParaRPr lang="zh-CN" altLang="en-US" sz="1200" b="0" dirty="0">
              <a:solidFill>
                <a:schemeClr val="bg2">
                  <a:lumMod val="50000"/>
                </a:schemeClr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864195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423593" y="5087769"/>
            <a:ext cx="7560839" cy="13655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Windows </a:t>
            </a:r>
            <a:r>
              <a:rPr lang="zh-CN" altLang="en-US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程序设计是编程技术人员</a:t>
            </a:r>
            <a:r>
              <a:rPr lang="zh-CN" altLang="en-US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应该掌握的一项基本技能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6A668C7-009C-41E6-8D85-3748B60848B1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Linux vs Windows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EC714E9C-E4E6-476E-8457-5A59F1D8F4FA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zh-CN" altLang="en-US" dirty="0"/>
              <a:t>一项基本技能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09AA390-CD92-4CEA-A6F0-47FA87FDFDB9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sz="2800" dirty="0"/>
              <a:t>  Windows </a:t>
            </a:r>
            <a:r>
              <a:rPr lang="zh-CN" altLang="en-US" sz="2800" dirty="0"/>
              <a:t>在</a:t>
            </a:r>
            <a:r>
              <a:rPr lang="en-US" altLang="zh-CN" sz="2800" dirty="0"/>
              <a:t>PC</a:t>
            </a:r>
            <a:r>
              <a:rPr lang="zh-CN" altLang="en-US" sz="2800" dirty="0"/>
              <a:t>上被广泛使用和普及</a:t>
            </a:r>
          </a:p>
          <a:p>
            <a:r>
              <a:rPr lang="zh-CN" altLang="en-US" sz="2800" dirty="0"/>
              <a:t>  大多数桌面应用程序基于 </a:t>
            </a:r>
            <a:r>
              <a:rPr lang="en-US" altLang="zh-CN" sz="2800" dirty="0"/>
              <a:t>Windows</a:t>
            </a:r>
          </a:p>
          <a:p>
            <a:r>
              <a:rPr lang="en-US" altLang="zh-CN" sz="2800" dirty="0"/>
              <a:t>  </a:t>
            </a:r>
            <a:r>
              <a:rPr lang="zh-CN" altLang="en-US" sz="2800" dirty="0"/>
              <a:t>在智能制造的时代风口，</a:t>
            </a:r>
            <a:r>
              <a:rPr lang="en-US" altLang="zh-CN" sz="2800" dirty="0"/>
              <a:t>Windows </a:t>
            </a:r>
            <a:r>
              <a:rPr lang="zh-CN" altLang="en-US" sz="2800" dirty="0"/>
              <a:t>程序设计大有用武之地</a:t>
            </a:r>
          </a:p>
          <a:p>
            <a:r>
              <a:rPr lang="zh-CN" altLang="en-US" sz="2800" dirty="0"/>
              <a:t>  </a:t>
            </a:r>
            <a:r>
              <a:rPr lang="en-US" altLang="zh-CN" sz="2800" dirty="0"/>
              <a:t>Windows </a:t>
            </a:r>
            <a:r>
              <a:rPr lang="zh-CN" altLang="en-US" sz="2800" dirty="0"/>
              <a:t>对 </a:t>
            </a:r>
            <a:r>
              <a:rPr lang="en-US" altLang="zh-CN" sz="2800" dirty="0"/>
              <a:t>Linux </a:t>
            </a:r>
            <a:r>
              <a:rPr lang="zh-CN" altLang="en-US" sz="2800" dirty="0"/>
              <a:t>应用程序的支持越来越好，目前正在加强对安卓等移动生态的支持</a:t>
            </a:r>
          </a:p>
          <a:p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59124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E427F29-6FB1-442F-89B4-07CF364087E9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Agenda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13298FE-B214-4829-91B4-DE190C1B344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XAML 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</a:rPr>
              <a:t>数据绑定</a:t>
            </a:r>
            <a:endParaRPr lang="en-US" altLang="zh-CN" sz="3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MVVM 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</a:rPr>
              <a:t>是什么</a:t>
            </a:r>
            <a:endParaRPr lang="en-US" altLang="zh-CN" sz="3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</a:rPr>
              <a:t>模式的实现</a:t>
            </a:r>
            <a:endParaRPr lang="en-US" altLang="zh-CN" sz="3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</a:rPr>
              <a:t>加入命令</a:t>
            </a:r>
            <a:endParaRPr lang="en-US" altLang="zh-CN" sz="3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sz="3200" dirty="0"/>
              <a:t> </a:t>
            </a:r>
            <a:r>
              <a:rPr lang="zh-CN" altLang="en-US" sz="3200" dirty="0"/>
              <a:t>课程实验项目 </a:t>
            </a:r>
            <a:r>
              <a:rPr lang="en-US" altLang="zh-CN" sz="3200" dirty="0" err="1"/>
              <a:t>wpfTest</a:t>
            </a:r>
            <a:r>
              <a:rPr lang="en-US" altLang="zh-CN" sz="3200" dirty="0"/>
              <a:t> </a:t>
            </a:r>
            <a:r>
              <a:rPr lang="zh-CN" altLang="en-US" sz="3200" dirty="0"/>
              <a:t>代码介绍</a:t>
            </a:r>
            <a:endParaRPr lang="en-US" altLang="zh-CN" sz="32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C28E525-E5E3-4D90-8D91-4CD3254FD748}"/>
              </a:ext>
            </a:extLst>
          </p:cNvPr>
          <p:cNvSpPr txBox="1"/>
          <p:nvPr/>
        </p:nvSpPr>
        <p:spPr>
          <a:xfrm>
            <a:off x="814499" y="3973589"/>
            <a:ext cx="10515600" cy="5355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395" lvl="0" indent="-171395" algn="l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/>
            </a:pPr>
            <a:r>
              <a:rPr lang="zh-CN" altLang="en-US" sz="3200" b="0" kern="0" dirty="0">
                <a:solidFill>
                  <a:srgbClr val="BD582C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课程实验项目 </a:t>
            </a:r>
            <a:r>
              <a:rPr lang="en-US" altLang="zh-CN" sz="3200" b="0" kern="0" dirty="0" err="1">
                <a:solidFill>
                  <a:srgbClr val="BD582C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wpfTest</a:t>
            </a:r>
            <a:r>
              <a:rPr lang="en-US" altLang="zh-CN" sz="3200" b="0" kern="0" dirty="0">
                <a:solidFill>
                  <a:srgbClr val="BD582C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3200" b="0" kern="0" dirty="0">
                <a:solidFill>
                  <a:srgbClr val="BD582C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代码介绍</a:t>
            </a:r>
          </a:p>
        </p:txBody>
      </p:sp>
    </p:spTree>
    <p:extLst>
      <p:ext uri="{BB962C8B-B14F-4D97-AF65-F5344CB8AC3E}">
        <p14:creationId xmlns:p14="http://schemas.microsoft.com/office/powerpoint/2010/main" val="1449688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 err="1"/>
              <a:t>wpfTest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zh-CN" altLang="en-US" dirty="0"/>
              <a:t> </a:t>
            </a:r>
            <a:r>
              <a:rPr lang="en-US" altLang="zh-CN" dirty="0"/>
              <a:t>https://gitee.com/principlewindows/wpfTest</a:t>
            </a:r>
            <a:endParaRPr lang="en-US" dirty="0"/>
          </a:p>
          <a:p>
            <a:r>
              <a:rPr lang="zh-CN" altLang="en-US" dirty="0"/>
              <a:t> 是实验课进行的依据</a:t>
            </a:r>
            <a:endParaRPr lang="en-US" dirty="0"/>
          </a:p>
          <a:p>
            <a:r>
              <a:rPr lang="en-US" dirty="0"/>
              <a:t> </a:t>
            </a:r>
            <a:r>
              <a:rPr lang="zh-CN" altLang="en-US" dirty="0"/>
              <a:t>其中的大量编程技巧会在期末考试中被考到</a:t>
            </a:r>
            <a:endParaRPr lang="en-US" dirty="0"/>
          </a:p>
          <a:p>
            <a:endParaRPr 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CD106B7-2D6B-41EC-98BE-9167A0E00CED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课程实验项目 </a:t>
            </a:r>
            <a:r>
              <a:rPr lang="en-US" altLang="zh-CN" sz="1200" b="0" dirty="0" err="1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wpfTest</a:t>
            </a:r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代码介绍</a:t>
            </a:r>
          </a:p>
        </p:txBody>
      </p:sp>
    </p:spTree>
    <p:extLst>
      <p:ext uri="{BB962C8B-B14F-4D97-AF65-F5344CB8AC3E}">
        <p14:creationId xmlns:p14="http://schemas.microsoft.com/office/powerpoint/2010/main" val="4131922326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4054609729"/>
              </p:ext>
            </p:extLst>
          </p:nvPr>
        </p:nvGraphicFramePr>
        <p:xfrm>
          <a:off x="695400" y="1415390"/>
          <a:ext cx="10585176" cy="5229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标题 4"/>
          <p:cNvSpPr>
            <a:spLocks noGrp="1"/>
          </p:cNvSpPr>
          <p:nvPr>
            <p:ph type="ctrTitle"/>
          </p:nvPr>
        </p:nvSpPr>
        <p:spPr>
          <a:xfrm>
            <a:off x="1463567" y="330042"/>
            <a:ext cx="6864681" cy="866710"/>
          </a:xfrm>
        </p:spPr>
        <p:txBody>
          <a:bodyPr>
            <a:normAutofit/>
          </a:bodyPr>
          <a:lstStyle/>
          <a:p>
            <a:pPr lvl="0" algn="l"/>
            <a:r>
              <a:rPr lang="en-US" altLang="zh-CN" dirty="0"/>
              <a:t>outlines</a:t>
            </a:r>
            <a:endParaRPr lang="zh-CN" altLang="en-US" dirty="0"/>
          </a:p>
        </p:txBody>
      </p:sp>
      <p:sp>
        <p:nvSpPr>
          <p:cNvPr id="2" name="副标题 1">
            <a:extLst>
              <a:ext uri="{FF2B5EF4-FFF2-40B4-BE49-F238E27FC236}">
                <a16:creationId xmlns:a16="http://schemas.microsoft.com/office/drawing/2014/main" id="{5B3D6595-725C-4DEF-B499-657E63E3B76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8697214-5DFE-4C80-BECB-8087C622BF6F}"/>
              </a:ext>
            </a:extLst>
          </p:cNvPr>
          <p:cNvSpPr/>
          <p:nvPr/>
        </p:nvSpPr>
        <p:spPr>
          <a:xfrm>
            <a:off x="8675701" y="4756373"/>
            <a:ext cx="1765173" cy="904875"/>
          </a:xfrm>
          <a:prstGeom prst="rect">
            <a:avLst/>
          </a:prstGeom>
        </p:spPr>
        <p:txBody>
          <a:bodyPr wrap="none" fromWordArt="1">
            <a:prstTxWarp prst="textCascadeUp">
              <a:avLst>
                <a:gd name="adj" fmla="val 44444"/>
              </a:avLst>
            </a:prstTxWarp>
            <a:normAutofit/>
            <a:scene3d>
              <a:camera prst="legacyPerspectiveFront">
                <a:rot lat="20520000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1" i="0" u="none" strike="noStrike" kern="1200" cap="none" spc="0" normalizeH="0" baseline="0" noProof="0" dirty="0">
                <a:ln>
                  <a:noFill/>
                </a:ln>
                <a:gradFill rotWithShape="0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华文行楷" charset="0"/>
                <a:ea typeface="华文行楷" charset="0"/>
                <a:cs typeface="+mn-cs"/>
              </a:rPr>
              <a:t>new tech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gradFill rotWithShape="0">
                <a:gsLst>
                  <a:gs pos="0">
                    <a:srgbClr val="FFE701"/>
                  </a:gs>
                  <a:gs pos="100000">
                    <a:srgbClr val="FE3E02"/>
                  </a:gs>
                </a:gsLst>
                <a:lin ang="5400000" scaled="1"/>
                <a:tileRect/>
              </a:gradFill>
              <a:effectLst/>
              <a:uLnTx/>
              <a:uFillTx/>
              <a:latin typeface="华文行楷" charset="0"/>
              <a:ea typeface="华文行楷" charset="0"/>
              <a:cs typeface="+mn-cs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80EC7F3-B005-4C1A-B7CE-F0B62F6891CA}"/>
              </a:ext>
            </a:extLst>
          </p:cNvPr>
          <p:cNvSpPr/>
          <p:nvPr/>
        </p:nvSpPr>
        <p:spPr>
          <a:xfrm>
            <a:off x="9203714" y="5692477"/>
            <a:ext cx="1123950" cy="904875"/>
          </a:xfrm>
          <a:prstGeom prst="rect">
            <a:avLst/>
          </a:prstGeom>
        </p:spPr>
        <p:txBody>
          <a:bodyPr wrap="none" fromWordArt="1">
            <a:prstTxWarp prst="textCascadeUp">
              <a:avLst>
                <a:gd name="adj" fmla="val 44444"/>
              </a:avLst>
            </a:prstTxWarp>
            <a:normAutofit/>
            <a:scene3d>
              <a:camera prst="legacyPerspectiveFront">
                <a:rot lat="20520000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1" i="0" u="none" strike="noStrike" kern="1200" cap="none" spc="0" normalizeH="0" baseline="0" noProof="0" dirty="0">
                <a:ln>
                  <a:noFill/>
                </a:ln>
                <a:gradFill rotWithShape="0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华文行楷" charset="0"/>
                <a:ea typeface="华文行楷" charset="0"/>
                <a:cs typeface="+mn-cs"/>
              </a:rPr>
              <a:t>future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gradFill rotWithShape="0">
                <a:gsLst>
                  <a:gs pos="0">
                    <a:srgbClr val="FFE701"/>
                  </a:gs>
                  <a:gs pos="100000">
                    <a:srgbClr val="FE3E02"/>
                  </a:gs>
                </a:gsLst>
                <a:lin ang="5400000" scaled="1"/>
                <a:tileRect/>
              </a:gradFill>
              <a:effectLst/>
              <a:uLnTx/>
              <a:uFillTx/>
              <a:latin typeface="华文行楷" charset="0"/>
              <a:ea typeface="华文行楷" charset="0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EC12B0A-459A-40A0-8395-BD6751EF91B6}"/>
              </a:ext>
            </a:extLst>
          </p:cNvPr>
          <p:cNvSpPr/>
          <p:nvPr/>
        </p:nvSpPr>
        <p:spPr>
          <a:xfrm>
            <a:off x="10464015" y="5949280"/>
            <a:ext cx="1727985" cy="7289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考试复习请以课本为线索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!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03105D7-F409-41B2-8B79-373EFA571C9D}"/>
              </a:ext>
            </a:extLst>
          </p:cNvPr>
          <p:cNvSpPr/>
          <p:nvPr/>
        </p:nvSpPr>
        <p:spPr>
          <a:xfrm>
            <a:off x="8219259" y="3717032"/>
            <a:ext cx="1765173" cy="832867"/>
          </a:xfrm>
          <a:prstGeom prst="rect">
            <a:avLst/>
          </a:prstGeom>
        </p:spPr>
        <p:txBody>
          <a:bodyPr wrap="none" fromWordArt="1">
            <a:prstTxWarp prst="textCascadeUp">
              <a:avLst>
                <a:gd name="adj" fmla="val 44444"/>
              </a:avLst>
            </a:prstTxWarp>
            <a:normAutofit lnSpcReduction="10000"/>
            <a:scene3d>
              <a:camera prst="legacyPerspectiveFront">
                <a:rot lat="20520000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1" i="0" u="none" strike="noStrike" kern="1200" cap="none" spc="0" normalizeH="0" baseline="0" noProof="0" dirty="0">
                <a:ln>
                  <a:noFill/>
                </a:ln>
                <a:gradFill rotWithShape="0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华文行楷" charset="0"/>
                <a:ea typeface="华文行楷" charset="0"/>
                <a:cs typeface="+mn-cs"/>
              </a:rPr>
              <a:t>classic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gradFill rotWithShape="0">
                <a:gsLst>
                  <a:gs pos="0">
                    <a:srgbClr val="FFE701"/>
                  </a:gs>
                  <a:gs pos="100000">
                    <a:srgbClr val="FE3E02"/>
                  </a:gs>
                </a:gsLst>
                <a:lin ang="5400000" scaled="1"/>
                <a:tileRect/>
              </a:gradFill>
              <a:effectLst/>
              <a:uLnTx/>
              <a:uFillTx/>
              <a:latin typeface="华文行楷" charset="0"/>
              <a:ea typeface="华文行楷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14423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219CCE0-C812-4F72-9D26-A675BD4385C9}"/>
              </a:ext>
            </a:extLst>
          </p:cNvPr>
          <p:cNvSpPr/>
          <p:nvPr/>
        </p:nvSpPr>
        <p:spPr>
          <a:xfrm>
            <a:off x="0" y="0"/>
            <a:ext cx="4079776" cy="4320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0" tIns="0" rIns="0" bIns="0" numCol="1" rtlCol="0" anchor="ctr" anchorCtr="0" compatLnSpc="1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标题 5">
            <a:extLst>
              <a:ext uri="{FF2B5EF4-FFF2-40B4-BE49-F238E27FC236}">
                <a16:creationId xmlns:a16="http://schemas.microsoft.com/office/drawing/2014/main" id="{2E7A6288-F172-427D-B418-B758D2CE550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365128"/>
            <a:ext cx="10515600" cy="1325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rgbClr val="002060"/>
                </a:solidFill>
              </a:rPr>
              <a:t>1.4 UWP, </a:t>
            </a:r>
            <a:r>
              <a:rPr lang="en-US" altLang="zh-CN" sz="4000" dirty="0" err="1">
                <a:solidFill>
                  <a:srgbClr val="002060"/>
                </a:solidFill>
              </a:rPr>
              <a:t>WinUI</a:t>
            </a:r>
            <a:r>
              <a:rPr lang="en-US" altLang="zh-CN" sz="4000" dirty="0">
                <a:solidFill>
                  <a:srgbClr val="002060"/>
                </a:solidFill>
              </a:rPr>
              <a:t> and App SDK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90D19C8-9120-40B9-859F-2FA7C1E71CF5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2895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E427F29-6FB1-442F-89B4-07CF364087E9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Agenda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13298FE-B214-4829-91B4-DE190C1B344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sz="3200" dirty="0"/>
              <a:t> Introduction to Windows App SDK</a:t>
            </a:r>
          </a:p>
          <a:p>
            <a:r>
              <a:rPr lang="en-US" altLang="zh-CN" sz="3200" dirty="0"/>
              <a:t> App SDK project development</a:t>
            </a:r>
          </a:p>
          <a:p>
            <a:r>
              <a:rPr lang="en-US" altLang="zh-CN" sz="3200" dirty="0"/>
              <a:t> Windows app design</a:t>
            </a:r>
            <a:endParaRPr lang="zh-CN" altLang="en-US" sz="32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C28E525-E5E3-4D90-8D91-4CD3254FD748}"/>
              </a:ext>
            </a:extLst>
          </p:cNvPr>
          <p:cNvSpPr txBox="1"/>
          <p:nvPr/>
        </p:nvSpPr>
        <p:spPr>
          <a:xfrm>
            <a:off x="814499" y="1813349"/>
            <a:ext cx="10515600" cy="5355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395" lvl="0" indent="-171395" algn="l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/>
            </a:pPr>
            <a:r>
              <a:rPr kumimoji="0" lang="en-US" altLang="zh-CN" sz="3200" b="0" i="0" u="none" strike="noStrike" kern="0" cap="none" spc="0" normalizeH="0" baseline="0" noProof="0" dirty="0">
                <a:ln>
                  <a:noFill/>
                </a:ln>
                <a:solidFill>
                  <a:srgbClr val="BD582C">
                    <a:lumMod val="7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lang="en-US" altLang="zh-CN" sz="3200" b="0" kern="0" dirty="0">
                <a:solidFill>
                  <a:srgbClr val="BD582C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Introduction to Windows App SDK</a:t>
            </a:r>
            <a:endParaRPr kumimoji="0" lang="en-US" altLang="zh-CN" sz="3200" b="0" i="0" u="none" strike="noStrike" kern="0" cap="none" spc="0" normalizeH="0" baseline="0" noProof="0" dirty="0">
              <a:ln>
                <a:noFill/>
              </a:ln>
              <a:solidFill>
                <a:srgbClr val="BD582C">
                  <a:lumMod val="75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44475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0070" y="4005064"/>
            <a:ext cx="5010150" cy="2143125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42560A72-FBC1-45F4-B909-158A0FA46350}"/>
              </a:ext>
            </a:extLst>
          </p:cNvPr>
          <p:cNvSpPr/>
          <p:nvPr/>
        </p:nvSpPr>
        <p:spPr>
          <a:xfrm>
            <a:off x="9681171" y="3031599"/>
            <a:ext cx="1911101" cy="567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0" dirty="0">
                <a:solidFill>
                  <a:schemeClr val="accent6">
                    <a:lumMod val="75000"/>
                  </a:schemeClr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[‘</a:t>
            </a:r>
            <a:r>
              <a:rPr lang="en-US" altLang="zh-CN" sz="2800" b="0" dirty="0" err="1">
                <a:solidFill>
                  <a:schemeClr val="accent6">
                    <a:lumMod val="75000"/>
                  </a:schemeClr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zæmərɪn</a:t>
            </a:r>
            <a:r>
              <a:rPr lang="en-US" altLang="zh-CN" sz="2800" b="0" dirty="0">
                <a:solidFill>
                  <a:schemeClr val="accent6">
                    <a:lumMod val="75000"/>
                  </a:schemeClr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]</a:t>
            </a:r>
            <a:endParaRPr lang="zh-CN" altLang="en-US" sz="2800" b="0" dirty="0">
              <a:solidFill>
                <a:schemeClr val="accent6">
                  <a:lumMod val="75000"/>
                </a:schemeClr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A288391F-08FC-47E2-B7BF-9D5D5F126AAD}"/>
              </a:ext>
            </a:extLst>
          </p:cNvPr>
          <p:cNvSpPr/>
          <p:nvPr/>
        </p:nvSpPr>
        <p:spPr>
          <a:xfrm>
            <a:off x="2711624" y="6121222"/>
            <a:ext cx="8880648" cy="4010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altLang="zh-CN" sz="1800" b="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  <a:t>https://docs.microsoft.com/en-us/xamarin/get-started/what-is-xamarin</a:t>
            </a:r>
            <a:endParaRPr lang="zh-CN" altLang="en-US" sz="1800" b="0" dirty="0">
              <a:solidFill>
                <a:schemeClr val="accent3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6" name="标题 5">
            <a:extLst>
              <a:ext uri="{FF2B5EF4-FFF2-40B4-BE49-F238E27FC236}">
                <a16:creationId xmlns:a16="http://schemas.microsoft.com/office/drawing/2014/main" id="{4CE03F40-5385-48B1-9AEA-0AF9F97350A6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UWP, </a:t>
            </a:r>
            <a:r>
              <a:rPr lang="en-US" altLang="zh-CN" dirty="0" err="1"/>
              <a:t>WinUI</a:t>
            </a:r>
            <a:r>
              <a:rPr lang="en-US" altLang="zh-CN" dirty="0"/>
              <a:t> </a:t>
            </a:r>
            <a:r>
              <a:rPr lang="zh-CN" altLang="en-US" dirty="0"/>
              <a:t>与 </a:t>
            </a:r>
            <a:r>
              <a:rPr lang="en-US" altLang="zh-CN" dirty="0"/>
              <a:t>App SDK </a:t>
            </a:r>
            <a:r>
              <a:rPr lang="zh-CN" altLang="en-US" dirty="0"/>
              <a:t>的发展历程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A29C248B-C616-4201-B8F0-B91E582B491F}"/>
              </a:ext>
            </a:extLst>
          </p:cNvPr>
          <p:cNvSpPr>
            <a:spLocks noGrp="1"/>
          </p:cNvSpPr>
          <p:nvPr>
            <p:ph idx="9"/>
          </p:nvPr>
        </p:nvSpPr>
        <p:spPr>
          <a:xfrm>
            <a:off x="838200" y="1484784"/>
            <a:ext cx="10515600" cy="3096344"/>
          </a:xfrm>
        </p:spPr>
        <p:txBody>
          <a:bodyPr/>
          <a:lstStyle/>
          <a:p>
            <a:r>
              <a:rPr lang="zh-CN" altLang="en-US" dirty="0"/>
              <a:t>  近些年来 </a:t>
            </a:r>
            <a:r>
              <a:rPr lang="en-US" altLang="zh-CN" dirty="0"/>
              <a:t>WINDOWS </a:t>
            </a:r>
            <a:r>
              <a:rPr lang="zh-CN" altLang="en-US" dirty="0"/>
              <a:t>编程技术发展迅速</a:t>
            </a:r>
          </a:p>
          <a:p>
            <a:r>
              <a:rPr lang="zh-CN" altLang="en-US" dirty="0"/>
              <a:t>  </a:t>
            </a:r>
            <a:r>
              <a:rPr lang="en-US" altLang="zh-CN" dirty="0"/>
              <a:t>Universal Windows Platform</a:t>
            </a:r>
            <a:r>
              <a:rPr lang="zh-CN" altLang="en-US" dirty="0"/>
              <a:t>（通用</a:t>
            </a:r>
            <a:r>
              <a:rPr lang="en-US" altLang="zh-CN" dirty="0"/>
              <a:t>Windows</a:t>
            </a:r>
            <a:r>
              <a:rPr lang="zh-CN" altLang="en-US" dirty="0"/>
              <a:t>平台）</a:t>
            </a:r>
          </a:p>
          <a:p>
            <a:pPr lvl="1"/>
            <a:r>
              <a:rPr lang="zh-CN" altLang="en-US" dirty="0"/>
              <a:t>微软新提出的一种应用种类：通过统一的开发平台，使开发者针对其开发的代码在多种不同的设备上实现共享，并为用户提供统一的使用体验</a:t>
            </a:r>
          </a:p>
          <a:p>
            <a:pPr lvl="1"/>
            <a:r>
              <a:rPr lang="en-US" altLang="zh-CN" dirty="0"/>
              <a:t>Windows 10 </a:t>
            </a:r>
            <a:r>
              <a:rPr lang="zh-CN" altLang="en-US" dirty="0"/>
              <a:t>应用商店里所有的程序都是</a:t>
            </a:r>
            <a:r>
              <a:rPr lang="en-US" altLang="zh-CN" dirty="0"/>
              <a:t>UWP</a:t>
            </a:r>
            <a:r>
              <a:rPr lang="zh-CN" altLang="en-US" dirty="0"/>
              <a:t>应用</a:t>
            </a:r>
          </a:p>
          <a:p>
            <a:pPr lvl="1"/>
            <a:r>
              <a:rPr lang="en-US" altLang="zh-CN" dirty="0"/>
              <a:t>UWP</a:t>
            </a:r>
            <a:r>
              <a:rPr lang="zh-CN" altLang="en-US" dirty="0"/>
              <a:t>基于</a:t>
            </a:r>
            <a:r>
              <a:rPr lang="en-US" altLang="zh-CN" dirty="0"/>
              <a:t>.NET Framework</a:t>
            </a:r>
            <a:r>
              <a:rPr lang="zh-CN" altLang="en-US" dirty="0"/>
              <a:t>，也可用</a:t>
            </a:r>
            <a:r>
              <a:rPr lang="en-US" altLang="zh-CN" dirty="0"/>
              <a:t>VC++</a:t>
            </a:r>
            <a:r>
              <a:rPr lang="zh-CN" altLang="en-US" dirty="0"/>
              <a:t>开发</a:t>
            </a:r>
          </a:p>
          <a:p>
            <a:pPr lvl="1"/>
            <a:r>
              <a:rPr lang="zh-CN" altLang="en-US" dirty="0"/>
              <a:t>也可采用基于</a:t>
            </a:r>
            <a:r>
              <a:rPr lang="en-US" altLang="zh-CN" dirty="0"/>
              <a:t>Xamarin</a:t>
            </a:r>
            <a:r>
              <a:rPr lang="zh-CN" altLang="en-US" dirty="0"/>
              <a:t>的</a:t>
            </a:r>
            <a:r>
              <a:rPr lang="en-US" altLang="zh-CN" dirty="0"/>
              <a:t>.NET</a:t>
            </a:r>
            <a:r>
              <a:rPr lang="zh-CN" altLang="en-US" dirty="0"/>
              <a:t>框架，完成对安卓、</a:t>
            </a:r>
            <a:r>
              <a:rPr lang="en-US" altLang="zh-CN" dirty="0"/>
              <a:t>iOS</a:t>
            </a:r>
            <a:r>
              <a:rPr lang="zh-CN" altLang="en-US" dirty="0"/>
              <a:t>的跨平台支持</a:t>
            </a:r>
          </a:p>
          <a:p>
            <a:pPr lvl="1"/>
            <a:r>
              <a:rPr lang="zh-CN" altLang="en-US" dirty="0"/>
              <a:t>桌面应用程序转换器</a:t>
            </a:r>
            <a:r>
              <a:rPr lang="en-US" altLang="zh-CN" dirty="0"/>
              <a:t>(Desktop Application Converter)</a:t>
            </a:r>
            <a:r>
              <a:rPr lang="zh-CN" altLang="en-US" dirty="0"/>
              <a:t>，可以把现有的桌面应用程序（</a:t>
            </a:r>
            <a:r>
              <a:rPr lang="en-US" altLang="zh-CN" dirty="0"/>
              <a:t>.NET 4.6.1 </a:t>
            </a:r>
            <a:r>
              <a:rPr lang="zh-CN" altLang="en-US" dirty="0"/>
              <a:t>或 </a:t>
            </a:r>
            <a:r>
              <a:rPr lang="en-US" altLang="zh-CN" dirty="0"/>
              <a:t>Win32</a:t>
            </a:r>
            <a:r>
              <a:rPr lang="zh-CN" altLang="en-US" dirty="0"/>
              <a:t>）转换成 </a:t>
            </a:r>
            <a:r>
              <a:rPr lang="en-US" altLang="zh-CN" dirty="0"/>
              <a:t>UWP</a:t>
            </a:r>
            <a:r>
              <a:rPr lang="zh-CN" altLang="en-US" dirty="0"/>
              <a:t>程序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00B24FF-B9DB-4D65-B176-360A46FE1498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Introduction to Windows App SDK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81620165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Rectangle 2"/>
          <p:cNvSpPr>
            <a:spLocks noGrp="1" noRot="1" noChangeArrowheads="1"/>
          </p:cNvSpPr>
          <p:nvPr>
            <p:ph type="title" idx="4294967295"/>
          </p:nvPr>
        </p:nvSpPr>
        <p:spPr>
          <a:xfrm>
            <a:off x="0" y="533400"/>
            <a:ext cx="6442075" cy="519113"/>
          </a:xfrm>
        </p:spPr>
        <p:txBody>
          <a:bodyPr>
            <a:normAutofit fontScale="90000"/>
          </a:bodyPr>
          <a:lstStyle/>
          <a:p>
            <a:pPr lvl="0"/>
            <a:r>
              <a:rPr lang="en-US" altLang="zh-CN" dirty="0"/>
              <a:t>Evolution of </a:t>
            </a:r>
            <a:r>
              <a:rPr lang="en-US" altLang="zh-CN" dirty="0" err="1"/>
              <a:t>WinUI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1192341-336C-4A9C-91EB-4EA8720BD7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3512" y="1412777"/>
            <a:ext cx="4240848" cy="1844313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D9B0AF57-6E99-44F3-88DA-3D1C11A022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3912" y="3717033"/>
            <a:ext cx="5004048" cy="1934391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7D5382F0-AF61-415F-A44E-429B9A78C0CE}"/>
              </a:ext>
            </a:extLst>
          </p:cNvPr>
          <p:cNvSpPr/>
          <p:nvPr/>
        </p:nvSpPr>
        <p:spPr>
          <a:xfrm>
            <a:off x="6107117" y="1916833"/>
            <a:ext cx="4572000" cy="1724959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/>
            <a:r>
              <a:rPr lang="en-US" altLang="zh-CN" sz="1800" b="0" dirty="0">
                <a:latin typeface="Segoe UI" panose="020B0502040204020203" pitchFamily="34" charset="0"/>
              </a:rPr>
              <a:t>By completely decoupling XAML, composition, and input APIs from the </a:t>
            </a:r>
            <a:r>
              <a:rPr lang="en-US" altLang="zh-CN" sz="1800" b="0" dirty="0">
                <a:latin typeface="Segoe UI" panose="020B0502040204020203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Windows 10 SDK</a:t>
            </a:r>
            <a:r>
              <a:rPr lang="en-US" altLang="zh-CN" sz="1800" b="0" dirty="0">
                <a:latin typeface="Segoe UI" panose="020B0502040204020203" pitchFamily="34" charset="0"/>
              </a:rPr>
              <a:t>, the scope of </a:t>
            </a:r>
            <a:r>
              <a:rPr lang="en-US" altLang="zh-CN" sz="1800" b="0" dirty="0" err="1">
                <a:latin typeface="Segoe UI" panose="020B0502040204020203" pitchFamily="34" charset="0"/>
              </a:rPr>
              <a:t>WinUI</a:t>
            </a:r>
            <a:r>
              <a:rPr lang="en-US" altLang="zh-CN" sz="1800" b="0" dirty="0">
                <a:latin typeface="Segoe UI" panose="020B0502040204020203" pitchFamily="34" charset="0"/>
              </a:rPr>
              <a:t> 3 includes the full Windows 10 native UI platform.</a:t>
            </a:r>
            <a:endParaRPr lang="zh-CN" altLang="en-US" sz="1800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99011A92-84B8-49D7-935B-D6700B839E24}"/>
              </a:ext>
            </a:extLst>
          </p:cNvPr>
          <p:cNvSpPr/>
          <p:nvPr/>
        </p:nvSpPr>
        <p:spPr>
          <a:xfrm>
            <a:off x="1775520" y="3935904"/>
            <a:ext cx="3600400" cy="17253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altLang="zh-CN" sz="1800" dirty="0"/>
              <a:t>All new XAML features will eventually ship as part of </a:t>
            </a:r>
            <a:r>
              <a:rPr lang="en-US" altLang="zh-CN" sz="1800" dirty="0" err="1"/>
              <a:t>WinUI</a:t>
            </a:r>
            <a:r>
              <a:rPr lang="en-US" altLang="zh-CN" sz="1800" dirty="0"/>
              <a:t>. The existing UWP XAML APIs that ship as part of the OS will </a:t>
            </a:r>
            <a:r>
              <a:rPr lang="en-US" altLang="zh-CN" sz="1800" dirty="0">
                <a:solidFill>
                  <a:srgbClr val="FF0000"/>
                </a:solidFill>
              </a:rPr>
              <a:t>no longer</a:t>
            </a:r>
            <a:r>
              <a:rPr lang="en-US" altLang="zh-CN" sz="1800" dirty="0"/>
              <a:t> receive new feature updates. </a:t>
            </a:r>
            <a:endParaRPr lang="zh-CN" altLang="en-US" sz="1800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A1B3F640-54D9-4DA5-AF3D-A6F2879A91BB}"/>
              </a:ext>
            </a:extLst>
          </p:cNvPr>
          <p:cNvSpPr/>
          <p:nvPr/>
        </p:nvSpPr>
        <p:spPr>
          <a:xfrm>
            <a:off x="3431704" y="5913492"/>
            <a:ext cx="5598368" cy="3957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altLang="zh-CN" sz="1800" dirty="0">
                <a:hlinkClick r:id="rId6"/>
              </a:rPr>
              <a:t>https://docs.microsoft.com/en-us/windows/apps/winui/</a:t>
            </a:r>
            <a:endParaRPr lang="zh-CN" altLang="en-US" sz="1800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ADF8545-10C4-4229-A138-949F6660AE35}"/>
              </a:ext>
            </a:extLst>
          </p:cNvPr>
          <p:cNvSpPr txBox="1"/>
          <p:nvPr/>
        </p:nvSpPr>
        <p:spPr>
          <a:xfrm>
            <a:off x="9120336" y="5963793"/>
            <a:ext cx="2952328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从捆绑到釜底抽薪！</a:t>
            </a:r>
          </a:p>
        </p:txBody>
      </p:sp>
    </p:spTree>
    <p:extLst>
      <p:ext uri="{BB962C8B-B14F-4D97-AF65-F5344CB8AC3E}">
        <p14:creationId xmlns:p14="http://schemas.microsoft.com/office/powerpoint/2010/main" val="183545506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内容占位符 4">
            <a:extLst>
              <a:ext uri="{FF2B5EF4-FFF2-40B4-BE49-F238E27FC236}">
                <a16:creationId xmlns:a16="http://schemas.microsoft.com/office/drawing/2014/main" id="{DA66E564-A2F9-4191-B976-43551A6F0683}"/>
              </a:ext>
            </a:extLst>
          </p:cNvPr>
          <p:cNvSpPr>
            <a:spLocks noGrp="1"/>
          </p:cNvSpPr>
          <p:nvPr>
            <p:ph idx="9"/>
          </p:nvPr>
        </p:nvSpPr>
        <p:spPr>
          <a:xfrm>
            <a:off x="838200" y="2985292"/>
            <a:ext cx="10515600" cy="3396036"/>
          </a:xfrm>
        </p:spPr>
        <p:txBody>
          <a:bodyPr/>
          <a:lstStyle/>
          <a:p>
            <a:r>
              <a:rPr lang="en-US" altLang="zh-CN" dirty="0"/>
              <a:t> a set of new developer components and tools that represent the next evolution in the Windows app development platform</a:t>
            </a:r>
          </a:p>
          <a:p>
            <a:r>
              <a:rPr lang="en-US" altLang="zh-CN" dirty="0"/>
              <a:t> provides a unified set of APIs and tools that can be used in a consistent way by any desktop app on Windows 11 and </a:t>
            </a:r>
            <a:r>
              <a:rPr lang="en-US" altLang="zh-CN" dirty="0" err="1"/>
              <a:t>downlevel</a:t>
            </a:r>
            <a:r>
              <a:rPr lang="en-US" altLang="zh-CN" dirty="0"/>
              <a:t> to Windows 10, version 1809</a:t>
            </a: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en-US" altLang="zh-CN" sz="1800" dirty="0"/>
              <a:t>The Windows App SDK does not replace the existing desktop Windows app types</a:t>
            </a:r>
          </a:p>
          <a:p>
            <a:pPr lvl="1"/>
            <a:r>
              <a:rPr lang="en-US" altLang="zh-CN" sz="1400" dirty="0"/>
              <a:t>.NET (including Windows Forms and WPF) </a:t>
            </a:r>
          </a:p>
          <a:p>
            <a:pPr lvl="1"/>
            <a:r>
              <a:rPr lang="en-US" altLang="zh-CN" sz="1400" dirty="0"/>
              <a:t>desktop Win32 with C++. </a:t>
            </a:r>
          </a:p>
          <a:p>
            <a:pPr marL="0" indent="0">
              <a:buNone/>
            </a:pPr>
            <a:endParaRPr lang="en-US" altLang="zh-CN" sz="1800" dirty="0"/>
          </a:p>
          <a:p>
            <a:pPr marL="0" indent="0">
              <a:buNone/>
            </a:pPr>
            <a:r>
              <a:rPr lang="en-US" altLang="zh-CN" sz="1800" dirty="0"/>
              <a:t>It complements existing platforms with a common set of APIs and tools that developers can rely on across these platforms.</a:t>
            </a:r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6310DF5C-0D4E-465A-9691-AEC65F03924B}"/>
              </a:ext>
            </a:extLst>
          </p:cNvPr>
          <p:cNvSpPr/>
          <p:nvPr/>
        </p:nvSpPr>
        <p:spPr>
          <a:xfrm>
            <a:off x="8864087" y="3180021"/>
            <a:ext cx="3024336" cy="4979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0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规范</a:t>
            </a:r>
            <a:r>
              <a:rPr lang="en-US" altLang="zh-CN" sz="2400" b="0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API </a:t>
            </a:r>
            <a:r>
              <a:rPr lang="zh-CN" altLang="en-US" sz="2400" b="0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调用</a:t>
            </a:r>
          </a:p>
        </p:txBody>
      </p:sp>
      <p:sp>
        <p:nvSpPr>
          <p:cNvPr id="6" name="标题 5">
            <a:extLst>
              <a:ext uri="{FF2B5EF4-FFF2-40B4-BE49-F238E27FC236}">
                <a16:creationId xmlns:a16="http://schemas.microsoft.com/office/drawing/2014/main" id="{66EE3D27-075E-4AED-870C-F546D93D0344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Windows App SDK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AD8BC896-C21F-4159-8DAE-46DA0173C964}"/>
              </a:ext>
            </a:extLst>
          </p:cNvPr>
          <p:cNvSpPr txBox="1"/>
          <p:nvPr/>
        </p:nvSpPr>
        <p:spPr>
          <a:xfrm>
            <a:off x="838200" y="1653227"/>
            <a:ext cx="10515600" cy="10605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1800" b="0" dirty="0">
                <a:solidFill>
                  <a:schemeClr val="accent3">
                    <a:lumMod val="75000"/>
                  </a:schemeClr>
                </a:solidFill>
              </a:rPr>
              <a:t>The Windows App SDK — the new name for Project Reunion and </a:t>
            </a:r>
            <a:r>
              <a:rPr lang="en-US" altLang="zh-CN" sz="1800" b="0" dirty="0" err="1">
                <a:solidFill>
                  <a:schemeClr val="accent3">
                    <a:lumMod val="75000"/>
                  </a:schemeClr>
                </a:solidFill>
              </a:rPr>
              <a:t>WinUI</a:t>
            </a:r>
            <a:r>
              <a:rPr lang="en-US" altLang="zh-CN" sz="1800" b="0" dirty="0">
                <a:solidFill>
                  <a:schemeClr val="accent3">
                    <a:lumMod val="75000"/>
                  </a:schemeClr>
                </a:solidFill>
              </a:rPr>
              <a:t> 3 — brings a unified set of APIs and tools for developing desktop apps to Windows 11 and Windows 10.Choose your UI, language, and technology then share your apps with millions.</a:t>
            </a:r>
            <a:endParaRPr lang="zh-CN" altLang="en-US" sz="1800" b="0" dirty="0">
              <a:solidFill>
                <a:schemeClr val="accent3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5552244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71CBBBD-3029-4C1D-AE30-8509526A14AC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Windows App SDK </a:t>
            </a:r>
            <a:r>
              <a:rPr lang="zh-CN" altLang="en-US" dirty="0"/>
              <a:t>的优势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32A317A-0B12-4DB6-8884-DFBDD3375C35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zh-CN" altLang="en-US" sz="2400" dirty="0"/>
              <a:t> 在桌面应用的不同平台上实现协调一致的 </a:t>
            </a:r>
            <a:r>
              <a:rPr lang="en-US" altLang="zh-CN" sz="2400" dirty="0"/>
              <a:t>API </a:t>
            </a:r>
            <a:r>
              <a:rPr lang="zh-CN" altLang="en-US" sz="2400" dirty="0"/>
              <a:t>展示</a:t>
            </a:r>
            <a:endParaRPr lang="en-US" altLang="zh-CN" sz="2400" dirty="0"/>
          </a:p>
          <a:p>
            <a:r>
              <a:rPr lang="zh-CN" altLang="en-US" sz="2400" dirty="0"/>
              <a:t> 在多个 </a:t>
            </a:r>
            <a:r>
              <a:rPr lang="en-US" altLang="zh-CN" sz="2400" dirty="0"/>
              <a:t>Windows </a:t>
            </a:r>
            <a:r>
              <a:rPr lang="zh-CN" altLang="en-US" sz="2400" dirty="0"/>
              <a:t>版本间实现持续一致体验</a:t>
            </a:r>
            <a:endParaRPr lang="en-US" altLang="zh-CN" sz="2400" dirty="0"/>
          </a:p>
          <a:p>
            <a:r>
              <a:rPr lang="zh-CN" altLang="en-US" sz="2400" dirty="0"/>
              <a:t> 更快的 </a:t>
            </a:r>
            <a:r>
              <a:rPr lang="en-US" altLang="zh-CN" sz="2400" dirty="0"/>
              <a:t>SDK </a:t>
            </a:r>
            <a:r>
              <a:rPr lang="zh-CN" altLang="en-US" sz="2400" dirty="0"/>
              <a:t>发布节奏</a:t>
            </a:r>
            <a:endParaRPr lang="en-US" altLang="zh-CN" sz="2400" dirty="0"/>
          </a:p>
          <a:p>
            <a:r>
              <a:rPr lang="en-US" altLang="zh-CN" sz="2400" dirty="0"/>
              <a:t> </a:t>
            </a:r>
            <a:r>
              <a:rPr lang="zh-CN" altLang="en-US" sz="2400" dirty="0"/>
              <a:t>更安全统一的接口规范，便于 </a:t>
            </a:r>
            <a:r>
              <a:rPr lang="en-US" altLang="zh-CN" sz="2400" dirty="0"/>
              <a:t>wine </a:t>
            </a:r>
            <a:r>
              <a:rPr lang="zh-CN" altLang="en-US" sz="2400" dirty="0"/>
              <a:t>等兼容</a:t>
            </a:r>
            <a:endParaRPr lang="en-US" altLang="zh-CN" sz="2400" dirty="0"/>
          </a:p>
          <a:p>
            <a:pPr lvl="1"/>
            <a:r>
              <a:rPr lang="en-US" altLang="zh-CN" sz="2100" dirty="0"/>
              <a:t>https://www.winehq.org/</a:t>
            </a:r>
            <a:endParaRPr lang="zh-CN" altLang="en-US" sz="21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AAC3C5B-F6CC-4EAB-A6CE-D1C33B28A3C9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Introduction to Windows App SDK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27783876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E427F29-6FB1-442F-89B4-07CF364087E9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Agenda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13298FE-B214-4829-91B4-DE190C1B344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Introduction to Windows App SDK</a:t>
            </a:r>
          </a:p>
          <a:p>
            <a:r>
              <a:rPr lang="en-US" altLang="zh-CN" sz="3200" dirty="0"/>
              <a:t> App SDK project development</a:t>
            </a:r>
          </a:p>
          <a:p>
            <a:r>
              <a:rPr lang="en-US" altLang="zh-CN" sz="3200" dirty="0"/>
              <a:t> Windows app design</a:t>
            </a:r>
            <a:endParaRPr lang="zh-CN" altLang="en-US" sz="32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C28E525-E5E3-4D90-8D91-4CD3254FD748}"/>
              </a:ext>
            </a:extLst>
          </p:cNvPr>
          <p:cNvSpPr txBox="1"/>
          <p:nvPr/>
        </p:nvSpPr>
        <p:spPr>
          <a:xfrm>
            <a:off x="814499" y="2356375"/>
            <a:ext cx="10515600" cy="5355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395" lvl="0" indent="-171395" algn="l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/>
            </a:pPr>
            <a:r>
              <a:rPr kumimoji="0" lang="en-US" altLang="zh-CN" sz="3200" b="0" i="0" u="none" strike="noStrike" kern="0" cap="none" spc="0" normalizeH="0" baseline="0" noProof="0" dirty="0">
                <a:ln>
                  <a:noFill/>
                </a:ln>
                <a:solidFill>
                  <a:srgbClr val="BD582C">
                    <a:lumMod val="7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lang="en-US" altLang="zh-CN" sz="3200" b="0" kern="0" dirty="0">
                <a:solidFill>
                  <a:srgbClr val="BD582C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 SDK project development</a:t>
            </a:r>
            <a:endParaRPr kumimoji="0" lang="en-US" altLang="zh-CN" sz="3200" b="0" i="0" u="none" strike="noStrike" kern="0" cap="none" spc="0" normalizeH="0" baseline="0" noProof="0" dirty="0">
              <a:ln>
                <a:noFill/>
              </a:ln>
              <a:solidFill>
                <a:srgbClr val="BD582C">
                  <a:lumMod val="75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4124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E427F29-6FB1-442F-89B4-07CF364087E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365128"/>
            <a:ext cx="10515600" cy="1325563"/>
          </a:xfrm>
        </p:spPr>
        <p:txBody>
          <a:bodyPr/>
          <a:lstStyle/>
          <a:p>
            <a:r>
              <a:rPr lang="en-US" altLang="zh-CN" dirty="0"/>
              <a:t>Agenda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13298FE-B214-4829-91B4-DE190C1B344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Linux vs Windows</a:t>
            </a:r>
          </a:p>
          <a:p>
            <a:r>
              <a:rPr lang="en-US" altLang="zh-CN" sz="3200" dirty="0"/>
              <a:t> Windows </a:t>
            </a:r>
            <a:r>
              <a:rPr lang="zh-CN" altLang="en-US" sz="3200" dirty="0"/>
              <a:t>技术演进及发展趋势</a:t>
            </a:r>
            <a:endParaRPr lang="en-US" altLang="zh-CN" sz="3200" dirty="0"/>
          </a:p>
          <a:p>
            <a:r>
              <a:rPr lang="en-US" altLang="zh-CN" sz="3200" dirty="0"/>
              <a:t> Windows </a:t>
            </a:r>
            <a:r>
              <a:rPr lang="zh-CN" altLang="en-US" sz="3200" dirty="0"/>
              <a:t>的主要特点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C28E525-E5E3-4D90-8D91-4CD3254FD748}"/>
              </a:ext>
            </a:extLst>
          </p:cNvPr>
          <p:cNvSpPr txBox="1"/>
          <p:nvPr/>
        </p:nvSpPr>
        <p:spPr>
          <a:xfrm>
            <a:off x="814499" y="2348880"/>
            <a:ext cx="10515600" cy="5355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395" lvl="0" indent="-171395" algn="l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/>
            </a:pPr>
            <a:r>
              <a:rPr lang="en-US" altLang="zh-CN" sz="3200" b="0" kern="0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Windows </a:t>
            </a:r>
            <a:r>
              <a:rPr lang="zh-CN" altLang="en-US" sz="3200" b="0" kern="0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技术演进及发展趋势</a:t>
            </a:r>
            <a:endParaRPr kumimoji="0" lang="en-US" altLang="zh-CN" sz="3200" b="0" i="0" u="none" strike="noStrike" kern="0" cap="none" spc="0" normalizeH="0" baseline="0" noProof="0" dirty="0">
              <a:ln>
                <a:noFill/>
              </a:ln>
              <a:solidFill>
                <a:schemeClr val="accent2">
                  <a:lumMod val="7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06530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9AE49ED5-46AE-4AC4-BD69-62D1A3838EB3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zh-CN" altLang="en-US" dirty="0"/>
              <a:t>如何使用 </a:t>
            </a:r>
            <a:r>
              <a:rPr lang="en-US" altLang="zh-CN" dirty="0"/>
              <a:t>Windows </a:t>
            </a:r>
            <a:r>
              <a:rPr lang="en-US" altLang="zh-CN" dirty="0" err="1"/>
              <a:t>AppSDK</a:t>
            </a:r>
            <a:r>
              <a:rPr lang="en-US" altLang="zh-CN" dirty="0"/>
              <a:t> </a:t>
            </a:r>
            <a:r>
              <a:rPr lang="zh-CN" altLang="en-US" dirty="0"/>
              <a:t>开发应用程序界面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26D8F99-7D34-49A3-97A8-611538F48389}"/>
              </a:ext>
            </a:extLst>
          </p:cNvPr>
          <p:cNvSpPr txBox="1"/>
          <p:nvPr/>
        </p:nvSpPr>
        <p:spPr>
          <a:xfrm>
            <a:off x="1499016" y="6562855"/>
            <a:ext cx="9169492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App SDK project development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83579A8B-13DA-4AC3-881C-58F999D2ED0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dirty="0"/>
              <a:t> Windows App SDK </a:t>
            </a:r>
            <a:r>
              <a:rPr lang="zh-CN" altLang="en-US" dirty="0"/>
              <a:t>运行时分发及扩展的独立安装包</a:t>
            </a:r>
            <a:endParaRPr lang="en-US" altLang="zh-CN" dirty="0"/>
          </a:p>
          <a:p>
            <a:pPr lvl="1"/>
            <a:r>
              <a:rPr lang="en-US" altLang="zh-CN" dirty="0"/>
              <a:t>https://learn.microsoft.com/en-us/windows/apps/windows-app-sdk/downloads</a:t>
            </a:r>
          </a:p>
          <a:p>
            <a:r>
              <a:rPr lang="en-US" altLang="zh-CN" dirty="0"/>
              <a:t> VS </a:t>
            </a:r>
            <a:r>
              <a:rPr lang="zh-CN" altLang="en-US" dirty="0"/>
              <a:t>安装选项</a:t>
            </a:r>
            <a:endParaRPr lang="en-US" altLang="zh-CN" dirty="0"/>
          </a:p>
          <a:p>
            <a:pPr lvl="1"/>
            <a:r>
              <a:rPr lang="en-US" altLang="zh-CN" dirty="0"/>
              <a:t>C#</a:t>
            </a:r>
            <a:r>
              <a:rPr lang="zh-CN" altLang="en-US" dirty="0"/>
              <a:t>：工作负载选</a:t>
            </a:r>
            <a:r>
              <a:rPr lang="en-US" altLang="zh-CN" dirty="0"/>
              <a:t>.NET</a:t>
            </a:r>
            <a:r>
              <a:rPr lang="zh-CN" altLang="en-US" dirty="0"/>
              <a:t>桌面开发，右边单组件可选栏的最下边勾选“</a:t>
            </a:r>
            <a:r>
              <a:rPr lang="en-US" altLang="zh-CN" dirty="0"/>
              <a:t>Windows </a:t>
            </a:r>
            <a:r>
              <a:rPr lang="zh-CN" altLang="en-US" dirty="0"/>
              <a:t>应用 </a:t>
            </a:r>
            <a:r>
              <a:rPr lang="en-US" altLang="zh-CN" dirty="0"/>
              <a:t>SDK C# </a:t>
            </a:r>
            <a:r>
              <a:rPr lang="zh-CN" altLang="en-US" dirty="0"/>
              <a:t>模板</a:t>
            </a:r>
            <a:r>
              <a:rPr lang="en-US" altLang="zh-CN" dirty="0"/>
              <a:t>”</a:t>
            </a:r>
          </a:p>
          <a:p>
            <a:pPr lvl="1"/>
            <a:r>
              <a:rPr lang="en-US" altLang="zh-CN" dirty="0"/>
              <a:t>C++</a:t>
            </a:r>
            <a:r>
              <a:rPr lang="zh-CN" altLang="en-US" dirty="0"/>
              <a:t>：工作负载选</a:t>
            </a:r>
            <a:r>
              <a:rPr lang="en-US" altLang="zh-CN" dirty="0"/>
              <a:t>C++</a:t>
            </a:r>
            <a:r>
              <a:rPr lang="zh-CN" altLang="en-US" dirty="0"/>
              <a:t>桌面开发，右边单组件可选栏的最下边勾选</a:t>
            </a:r>
            <a:r>
              <a:rPr lang="en-US" altLang="zh-CN" dirty="0"/>
              <a:t>"Windows</a:t>
            </a:r>
            <a:r>
              <a:rPr lang="zh-CN" altLang="en-US" dirty="0"/>
              <a:t>应用</a:t>
            </a:r>
            <a:r>
              <a:rPr lang="en-US" altLang="zh-CN" dirty="0"/>
              <a:t>SDK C++</a:t>
            </a:r>
            <a:r>
              <a:rPr lang="zh-CN" altLang="en-US" dirty="0"/>
              <a:t>模板</a:t>
            </a:r>
            <a:r>
              <a:rPr lang="en-US" altLang="zh-CN" dirty="0"/>
              <a:t>”</a:t>
            </a:r>
          </a:p>
          <a:p>
            <a:pPr lvl="1"/>
            <a:r>
              <a:rPr lang="zh-CN" altLang="en-US" dirty="0"/>
              <a:t>在选项卡“单个组件”中找到“</a:t>
            </a:r>
            <a:r>
              <a:rPr lang="en-US" altLang="zh-CN" dirty="0"/>
              <a:t>SDK</a:t>
            </a:r>
            <a:r>
              <a:rPr lang="zh-CN" altLang="en-US" dirty="0"/>
              <a:t>、库和框架”条目，勾选</a:t>
            </a:r>
            <a:r>
              <a:rPr lang="en-US" altLang="zh-CN" dirty="0"/>
              <a:t>Windows 10 SDK (10.0.19041.0)</a:t>
            </a:r>
          </a:p>
          <a:p>
            <a:r>
              <a:rPr lang="en-US" altLang="zh-CN" dirty="0"/>
              <a:t> </a:t>
            </a:r>
            <a:r>
              <a:rPr lang="zh-CN" altLang="en-US" dirty="0"/>
              <a:t>项目的创建、修改及配置</a:t>
            </a:r>
            <a:endParaRPr lang="en-US" altLang="zh-CN" dirty="0"/>
          </a:p>
          <a:p>
            <a:pPr lvl="1"/>
            <a:r>
              <a:rPr lang="zh-CN" altLang="en-US" dirty="0"/>
              <a:t>项目的创建后续幻灯片讲解</a:t>
            </a:r>
            <a:endParaRPr lang="en-US" altLang="zh-CN" dirty="0"/>
          </a:p>
          <a:p>
            <a:pPr lvl="1"/>
            <a:r>
              <a:rPr lang="zh-CN" altLang="en-US" dirty="0"/>
              <a:t>当项目启动调试时出现问题应该尝试 </a:t>
            </a:r>
            <a:r>
              <a:rPr lang="en-US" altLang="zh-CN" dirty="0"/>
              <a:t>Retarget Project </a:t>
            </a:r>
            <a:r>
              <a:rPr lang="zh-CN" altLang="en-US" dirty="0"/>
              <a:t>到合适的目标平台</a:t>
            </a:r>
            <a:endParaRPr lang="en-US" altLang="zh-CN" dirty="0"/>
          </a:p>
          <a:p>
            <a:pPr lvl="1"/>
            <a:r>
              <a:rPr lang="zh-CN" altLang="en-US" dirty="0"/>
              <a:t>右击项目名称在菜单中选取“</a:t>
            </a:r>
            <a:r>
              <a:rPr lang="en-US" altLang="zh-CN" dirty="0"/>
              <a:t>Edit Project</a:t>
            </a:r>
            <a:r>
              <a:rPr lang="zh-CN" altLang="en-US" dirty="0"/>
              <a:t>”菜单项可以修改项目工程文件（慎用！备份！）</a:t>
            </a:r>
            <a:endParaRPr lang="en-US" altLang="zh-CN" dirty="0"/>
          </a:p>
          <a:p>
            <a:r>
              <a:rPr lang="en-US" altLang="zh-CN" dirty="0"/>
              <a:t> </a:t>
            </a:r>
            <a:r>
              <a:rPr lang="en-US" altLang="zh-CN" dirty="0" err="1"/>
              <a:t>Nuget</a:t>
            </a:r>
            <a:r>
              <a:rPr lang="en-US" altLang="zh-CN" dirty="0"/>
              <a:t> </a:t>
            </a:r>
            <a:r>
              <a:rPr lang="zh-CN" altLang="en-US" dirty="0"/>
              <a:t>包的获取</a:t>
            </a:r>
            <a:endParaRPr lang="en-US" altLang="zh-CN" dirty="0"/>
          </a:p>
          <a:p>
            <a:r>
              <a:rPr lang="en-US" altLang="zh-CN" dirty="0"/>
              <a:t> </a:t>
            </a:r>
            <a:r>
              <a:rPr lang="zh-CN" altLang="en-US" dirty="0"/>
              <a:t>通过 </a:t>
            </a:r>
            <a:r>
              <a:rPr lang="en-US" altLang="zh-CN" dirty="0" err="1"/>
              <a:t>WinUI</a:t>
            </a:r>
            <a:r>
              <a:rPr lang="en-US" altLang="zh-CN" dirty="0"/>
              <a:t> Gallery </a:t>
            </a:r>
            <a:r>
              <a:rPr lang="zh-CN" altLang="en-US" dirty="0"/>
              <a:t>选择合适的界面元素</a:t>
            </a:r>
          </a:p>
        </p:txBody>
      </p:sp>
    </p:spTree>
    <p:extLst>
      <p:ext uri="{BB962C8B-B14F-4D97-AF65-F5344CB8AC3E}">
        <p14:creationId xmlns:p14="http://schemas.microsoft.com/office/powerpoint/2010/main" val="1682276664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9AE49ED5-46AE-4AC4-BD69-62D1A3838EB3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 err="1"/>
              <a:t>WinUI</a:t>
            </a:r>
            <a:r>
              <a:rPr lang="en-US" altLang="zh-CN" dirty="0"/>
              <a:t> Example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44367" y="1952707"/>
            <a:ext cx="6028844" cy="4017239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426D8F99-7D34-49A3-97A8-611538F48389}"/>
              </a:ext>
            </a:extLst>
          </p:cNvPr>
          <p:cNvSpPr txBox="1"/>
          <p:nvPr/>
        </p:nvSpPr>
        <p:spPr>
          <a:xfrm>
            <a:off x="1499016" y="6562855"/>
            <a:ext cx="9169492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94A088">
                    <a:lumMod val="50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 App SDK project development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94A088">
                  <a:lumMod val="50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内容占位符 7">
            <a:extLst>
              <a:ext uri="{FF2B5EF4-FFF2-40B4-BE49-F238E27FC236}">
                <a16:creationId xmlns:a16="http://schemas.microsoft.com/office/drawing/2014/main" id="{3A7884F4-D163-460E-B895-5D953187B6D6}"/>
              </a:ext>
            </a:extLst>
          </p:cNvPr>
          <p:cNvSpPr>
            <a:spLocks noGrp="1"/>
          </p:cNvSpPr>
          <p:nvPr>
            <p:ph idx="9"/>
          </p:nvPr>
        </p:nvSpPr>
        <p:spPr>
          <a:xfrm>
            <a:off x="838200" y="1825626"/>
            <a:ext cx="5113784" cy="4351338"/>
          </a:xfrm>
        </p:spPr>
        <p:txBody>
          <a:bodyPr/>
          <a:lstStyle/>
          <a:p>
            <a:r>
              <a:rPr lang="en-US" altLang="zh-CN" dirty="0"/>
              <a:t> Create a Blank App (</a:t>
            </a:r>
            <a:r>
              <a:rPr lang="en-US" altLang="zh-CN" dirty="0" err="1"/>
              <a:t>helloWinUI</a:t>
            </a:r>
            <a:r>
              <a:rPr lang="en-US" altLang="zh-CN" dirty="0"/>
              <a:t>)</a:t>
            </a:r>
          </a:p>
          <a:p>
            <a:pPr lvl="1"/>
            <a:r>
              <a:rPr lang="en-US" altLang="zh-CN" dirty="0"/>
              <a:t>In Visual Studio, create a new project using the Blank App (C++/</a:t>
            </a:r>
            <a:r>
              <a:rPr lang="en-US" altLang="zh-CN" dirty="0" err="1"/>
              <a:t>WinUI</a:t>
            </a:r>
            <a:r>
              <a:rPr lang="en-US" altLang="zh-CN" dirty="0"/>
              <a:t>) project template, and name it </a:t>
            </a:r>
            <a:r>
              <a:rPr lang="en-US" altLang="zh-CN" dirty="0" err="1"/>
              <a:t>HelloWinUI_cpp</a:t>
            </a:r>
            <a:endParaRPr lang="en-US" altLang="zh-CN" dirty="0"/>
          </a:p>
          <a:p>
            <a:pPr lvl="1"/>
            <a:r>
              <a:rPr lang="en-US" altLang="zh-CN" dirty="0"/>
              <a:t>In Visual Studio, create a new project using the Blank App (C#/</a:t>
            </a:r>
            <a:r>
              <a:rPr lang="en-US" altLang="zh-CN" dirty="0" err="1"/>
              <a:t>WinUI</a:t>
            </a:r>
            <a:r>
              <a:rPr lang="en-US" altLang="zh-CN" dirty="0"/>
              <a:t>) project template, and name it </a:t>
            </a:r>
            <a:r>
              <a:rPr lang="en-US" altLang="zh-CN" dirty="0" err="1"/>
              <a:t>HelloWinUI_cs</a:t>
            </a:r>
            <a:endParaRPr lang="en-US" altLang="zh-CN" dirty="0"/>
          </a:p>
          <a:p>
            <a:pPr lvl="1"/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5571876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47B628B8-185F-4052-880C-A931FCD7354C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 err="1"/>
              <a:t>cpp</a:t>
            </a:r>
            <a:r>
              <a:rPr lang="en-US" altLang="zh-CN" dirty="0"/>
              <a:t>/</a:t>
            </a:r>
            <a:r>
              <a:rPr lang="en-US" altLang="zh-CN" dirty="0" err="1"/>
              <a:t>WinUI</a:t>
            </a:r>
            <a:r>
              <a:rPr lang="en-US" altLang="zh-CN" dirty="0"/>
              <a:t> Example</a:t>
            </a:r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B034A6B-7713-474A-B642-5117CA50C960}"/>
              </a:ext>
            </a:extLst>
          </p:cNvPr>
          <p:cNvSpPr txBox="1"/>
          <p:nvPr/>
        </p:nvSpPr>
        <p:spPr>
          <a:xfrm>
            <a:off x="1499016" y="6562855"/>
            <a:ext cx="9169492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App SDK project development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DEBA6AA-20EA-4B10-9F97-A2AAD067302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 Add a </a:t>
            </a:r>
            <a:r>
              <a:rPr lang="en-US" altLang="zh-CN" dirty="0" err="1"/>
              <a:t>WinUI</a:t>
            </a:r>
            <a:r>
              <a:rPr lang="en-US" altLang="zh-CN" dirty="0"/>
              <a:t> control to </a:t>
            </a:r>
            <a:r>
              <a:rPr lang="en-US" altLang="zh-CN" dirty="0" err="1"/>
              <a:t>MainPage</a:t>
            </a:r>
            <a:endParaRPr lang="en-US" altLang="zh-CN" dirty="0"/>
          </a:p>
          <a:p>
            <a:r>
              <a:rPr lang="en-US" altLang="zh-CN" dirty="0"/>
              <a:t>Open </a:t>
            </a:r>
            <a:r>
              <a:rPr lang="en-US" altLang="zh-CN" dirty="0" err="1"/>
              <a:t>MainPage.xaml</a:t>
            </a:r>
            <a:r>
              <a:rPr lang="en-US" altLang="zh-CN" dirty="0"/>
              <a:t>. </a:t>
            </a:r>
            <a:endParaRPr lang="en-US" altLang="zh-CN" dirty="0">
              <a:solidFill>
                <a:schemeClr val="bg1">
                  <a:lumMod val="65000"/>
                </a:schemeClr>
              </a:solidFill>
            </a:endParaRPr>
          </a:p>
          <a:p>
            <a:endParaRPr lang="en-US" altLang="zh-CN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dirty="0"/>
              <a:t>Then, paste the following markup between the existing opening and closing Window tags, overwriting the existing </a:t>
            </a:r>
            <a:r>
              <a:rPr lang="en-US" altLang="zh-CN" dirty="0" err="1"/>
              <a:t>StackPanel</a:t>
            </a:r>
            <a:r>
              <a:rPr lang="en-US" altLang="zh-CN" dirty="0"/>
              <a:t> element.</a:t>
            </a:r>
          </a:p>
          <a:p>
            <a:pPr marL="0" indent="0">
              <a:buNone/>
            </a:pPr>
            <a:r>
              <a:rPr lang="en-US" altLang="zh-CN" sz="1800" dirty="0"/>
              <a:t>&lt;</a:t>
            </a:r>
            <a:r>
              <a:rPr lang="en-US" altLang="zh-CN" sz="1800" dirty="0" err="1"/>
              <a:t>StackPanel</a:t>
            </a:r>
            <a:r>
              <a:rPr lang="en-US" altLang="zh-CN" sz="1800" dirty="0"/>
              <a:t> Orientation="Horizontal" </a:t>
            </a:r>
            <a:r>
              <a:rPr lang="en-US" altLang="zh-CN" sz="1800" dirty="0" err="1"/>
              <a:t>HorizontalAlignment</a:t>
            </a:r>
            <a:r>
              <a:rPr lang="en-US" altLang="zh-CN" sz="1800" dirty="0"/>
              <a:t>="Center" </a:t>
            </a:r>
            <a:r>
              <a:rPr lang="en-US" altLang="zh-CN" sz="1800" dirty="0" err="1"/>
              <a:t>VerticalAlignment</a:t>
            </a:r>
            <a:r>
              <a:rPr lang="en-US" altLang="zh-CN" sz="1800" dirty="0"/>
              <a:t>="Center"&gt;</a:t>
            </a:r>
          </a:p>
          <a:p>
            <a:pPr marL="0" indent="0">
              <a:buNone/>
            </a:pPr>
            <a:r>
              <a:rPr lang="en-US" altLang="zh-CN" sz="1800" dirty="0"/>
              <a:t>        &lt;Button x:Name="myButton" Click="</a:t>
            </a:r>
            <a:r>
              <a:rPr lang="en-US" altLang="zh-CN" sz="1800" dirty="0" err="1"/>
              <a:t>myButton_Click</a:t>
            </a:r>
            <a:r>
              <a:rPr lang="en-US" altLang="zh-CN" sz="1800" dirty="0"/>
              <a:t>"&gt;Click Me&lt;/Button&gt;</a:t>
            </a:r>
          </a:p>
          <a:p>
            <a:pPr marL="0" indent="0">
              <a:buNone/>
            </a:pPr>
            <a:r>
              <a:rPr lang="en-US" altLang="zh-CN" sz="1800" dirty="0"/>
              <a:t>&lt;/</a:t>
            </a:r>
            <a:r>
              <a:rPr lang="en-US" altLang="zh-CN" sz="1800" dirty="0" err="1"/>
              <a:t>StackPanel</a:t>
            </a:r>
            <a:r>
              <a:rPr lang="en-US" altLang="zh-CN" sz="1800" dirty="0"/>
              <a:t>&gt;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79378195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内容占位符 6">
            <a:extLst>
              <a:ext uri="{FF2B5EF4-FFF2-40B4-BE49-F238E27FC236}">
                <a16:creationId xmlns:a16="http://schemas.microsoft.com/office/drawing/2014/main" id="{E854C97B-EEA1-4ED1-BD68-D827704A168C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Edit </a:t>
            </a:r>
            <a:r>
              <a:rPr lang="en-US" altLang="zh-CN" dirty="0" err="1"/>
              <a:t>MainPage.h</a:t>
            </a:r>
            <a:r>
              <a:rPr lang="en-US" altLang="zh-CN" dirty="0"/>
              <a:t> and .</a:t>
            </a:r>
            <a:r>
              <a:rPr lang="en-US" altLang="zh-CN" dirty="0" err="1"/>
              <a:t>cpp</a:t>
            </a:r>
            <a:endParaRPr lang="en-US" altLang="zh-CN" dirty="0"/>
          </a:p>
          <a:p>
            <a:r>
              <a:rPr lang="zh-CN" altLang="en-US" dirty="0"/>
              <a:t>代码参见 </a:t>
            </a:r>
            <a:r>
              <a:rPr lang="en-US" altLang="zh-CN" dirty="0"/>
              <a:t>https://gitee.com/principlewindows/HelloWinUI</a:t>
            </a:r>
          </a:p>
          <a:p>
            <a:endParaRPr lang="zh-CN" altLang="en-US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A24E1190-77CF-4E5E-8FC0-C1CC02C15BFB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 err="1"/>
              <a:t>cpp</a:t>
            </a:r>
            <a:r>
              <a:rPr lang="en-US" altLang="zh-CN" dirty="0"/>
              <a:t>/WinUI Example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55381" y="2907167"/>
            <a:ext cx="6598419" cy="355841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879749CB-5B45-4F9D-9CFF-C48FE3B59C34}"/>
              </a:ext>
            </a:extLst>
          </p:cNvPr>
          <p:cNvSpPr txBox="1"/>
          <p:nvPr/>
        </p:nvSpPr>
        <p:spPr>
          <a:xfrm>
            <a:off x="1499016" y="6562855"/>
            <a:ext cx="9169492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App SDK project development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6864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内容占位符 4">
            <a:extLst>
              <a:ext uri="{FF2B5EF4-FFF2-40B4-BE49-F238E27FC236}">
                <a16:creationId xmlns:a16="http://schemas.microsoft.com/office/drawing/2014/main" id="{1CD2F094-45F2-4B9E-9E54-972B74207A1B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Edit </a:t>
            </a:r>
            <a:r>
              <a:rPr lang="en-US" altLang="zh-CN" dirty="0" err="1"/>
              <a:t>HelloWinUI_cs.csproj</a:t>
            </a:r>
            <a:endParaRPr lang="en-US" altLang="zh-CN" dirty="0"/>
          </a:p>
          <a:p>
            <a:r>
              <a:rPr lang="en-US" altLang="zh-CN" sz="2000" dirty="0"/>
              <a:t> Add 	&lt;</a:t>
            </a:r>
            <a:r>
              <a:rPr lang="en-US" altLang="zh-CN" sz="2000" dirty="0" err="1"/>
              <a:t>WindowsAppSDKSelfContained</a:t>
            </a:r>
            <a:r>
              <a:rPr lang="en-US" altLang="zh-CN" sz="2000" dirty="0"/>
              <a:t>&gt;true&lt;/</a:t>
            </a:r>
            <a:r>
              <a:rPr lang="en-US" altLang="zh-CN" sz="2000" dirty="0" err="1"/>
              <a:t>WindowsAppSDKSelfContained</a:t>
            </a:r>
            <a:r>
              <a:rPr lang="en-US" altLang="zh-CN" sz="2000" dirty="0"/>
              <a:t>&gt; in the tag of &lt;</a:t>
            </a:r>
            <a:r>
              <a:rPr lang="en-US" altLang="zh-CN" sz="2000" dirty="0" err="1"/>
              <a:t>PropertyGroup</a:t>
            </a:r>
            <a:r>
              <a:rPr lang="en-US" altLang="zh-CN" sz="2000" dirty="0"/>
              <a:t>&gt;</a:t>
            </a:r>
          </a:p>
          <a:p>
            <a:r>
              <a:rPr lang="en-US" altLang="zh-CN" sz="2000" dirty="0"/>
              <a:t> </a:t>
            </a:r>
            <a:r>
              <a:rPr lang="zh-CN" altLang="en-US" sz="2000" dirty="0"/>
              <a:t>代码参见 </a:t>
            </a:r>
            <a:r>
              <a:rPr lang="en-US" altLang="zh-CN" sz="2000" dirty="0"/>
              <a:t>https://gitee.com/principlewindows/HelloWinUI</a:t>
            </a:r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A24E1190-77CF-4E5E-8FC0-C1CC02C15BFB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C#/</a:t>
            </a:r>
            <a:r>
              <a:rPr lang="en-US" altLang="zh-CN" dirty="0" err="1"/>
              <a:t>WinUI</a:t>
            </a:r>
            <a:r>
              <a:rPr lang="en-US" altLang="zh-CN" dirty="0"/>
              <a:t> Example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18144" y="3255620"/>
            <a:ext cx="5328592" cy="267900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879749CB-5B45-4F9D-9CFF-C48FE3B59C34}"/>
              </a:ext>
            </a:extLst>
          </p:cNvPr>
          <p:cNvSpPr txBox="1"/>
          <p:nvPr/>
        </p:nvSpPr>
        <p:spPr>
          <a:xfrm>
            <a:off x="1499016" y="6562855"/>
            <a:ext cx="9169492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App SDK project development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B33DC4E-C811-45F0-98C9-478DE21DF022}"/>
              </a:ext>
            </a:extLst>
          </p:cNvPr>
          <p:cNvSpPr txBox="1"/>
          <p:nvPr/>
        </p:nvSpPr>
        <p:spPr>
          <a:xfrm>
            <a:off x="479376" y="5934622"/>
            <a:ext cx="11449272" cy="2980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1200" b="0" dirty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D:\Program Files\Microsoft Visual Studio\2022\Community\Common7\IDE\Extensions\u1udtwhe.2b0\</a:t>
            </a:r>
            <a:r>
              <a:rPr lang="nn-NO" altLang="zh-CN" sz="1200" b="0" dirty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Microsoft.VisualStudio.Shell.15.0.dll</a:t>
            </a:r>
            <a:endParaRPr lang="zh-CN" altLang="en-US" sz="1200" b="0" dirty="0">
              <a:solidFill>
                <a:schemeClr val="bg2">
                  <a:lumMod val="50000"/>
                </a:schemeClr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1AB41C7-A125-4C7F-B0AE-86EE5F710D8C}"/>
              </a:ext>
            </a:extLst>
          </p:cNvPr>
          <p:cNvSpPr txBox="1"/>
          <p:nvPr/>
        </p:nvSpPr>
        <p:spPr>
          <a:xfrm>
            <a:off x="479376" y="6299257"/>
            <a:ext cx="11449272" cy="2980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1200" b="0" dirty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D:\Program Files\Microsoft Visual Studio\2022\Community\Common7\IDE\Extensions\u1udtwhe.2b0\</a:t>
            </a:r>
            <a:r>
              <a:rPr lang="nn-NO" altLang="zh-CN" sz="1200" b="0" dirty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Microsoft.VisualStudio.Utilities.dll</a:t>
            </a:r>
            <a:endParaRPr lang="zh-CN" altLang="en-US" sz="1200" b="0" dirty="0">
              <a:solidFill>
                <a:schemeClr val="bg2">
                  <a:lumMod val="50000"/>
                </a:schemeClr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22131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E427F29-6FB1-442F-89B4-07CF364087E9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Agenda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13298FE-B214-4829-91B4-DE190C1B344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Introduction to Windows App SDK</a:t>
            </a:r>
          </a:p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App SDK project development</a:t>
            </a:r>
          </a:p>
          <a:p>
            <a:r>
              <a:rPr lang="en-US" altLang="zh-CN" sz="3200" dirty="0"/>
              <a:t> Windows app design</a:t>
            </a:r>
            <a:endParaRPr lang="zh-CN" altLang="en-US" sz="32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C28E525-E5E3-4D90-8D91-4CD3254FD748}"/>
              </a:ext>
            </a:extLst>
          </p:cNvPr>
          <p:cNvSpPr txBox="1"/>
          <p:nvPr/>
        </p:nvSpPr>
        <p:spPr>
          <a:xfrm>
            <a:off x="814499" y="2893469"/>
            <a:ext cx="10515600" cy="5355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395" lvl="0" indent="-171395" algn="l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/>
            </a:pPr>
            <a:r>
              <a:rPr kumimoji="0" lang="en-US" altLang="zh-CN" sz="3200" b="0" i="0" u="none" strike="noStrike" kern="0" cap="none" spc="0" normalizeH="0" baseline="0" noProof="0" dirty="0">
                <a:ln>
                  <a:noFill/>
                </a:ln>
                <a:solidFill>
                  <a:srgbClr val="BD582C">
                    <a:lumMod val="7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lang="en-US" altLang="zh-CN" sz="3200" b="0" kern="0" dirty="0">
                <a:solidFill>
                  <a:srgbClr val="BD582C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Windows app design</a:t>
            </a:r>
            <a:endParaRPr kumimoji="0" lang="en-US" altLang="zh-CN" sz="3200" b="0" i="0" u="none" strike="noStrike" kern="0" cap="none" spc="0" normalizeH="0" baseline="0" noProof="0" dirty="0">
              <a:ln>
                <a:noFill/>
              </a:ln>
              <a:solidFill>
                <a:srgbClr val="BD582C">
                  <a:lumMod val="75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98938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</p:bld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4161F5B-092C-41EF-A588-EDB38C74B70C}"/>
              </a:ext>
            </a:extLst>
          </p:cNvPr>
          <p:cNvSpPr txBox="1"/>
          <p:nvPr/>
        </p:nvSpPr>
        <p:spPr>
          <a:xfrm>
            <a:off x="6672064" y="5085184"/>
            <a:ext cx="5328592" cy="396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硬件成本的快速下降将极大推动技术的进步与普及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02F4642-5385-4675-8739-1692249A94A1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Windows app design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A626503D-8C48-4BDB-8A36-3183C3068BEE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Design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3958D6E-8F0A-4774-924C-2BBF3CEC17E9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zh-CN" altLang="en-US" dirty="0"/>
              <a:t> </a:t>
            </a:r>
            <a:r>
              <a:rPr lang="en-US" altLang="zh-CN" dirty="0"/>
              <a:t>Elevator pitch:</a:t>
            </a:r>
            <a:r>
              <a:rPr lang="zh-CN" altLang="en-US" dirty="0"/>
              <a:t> （三用）</a:t>
            </a:r>
            <a:endParaRPr lang="en-US" altLang="zh-CN" dirty="0"/>
          </a:p>
          <a:p>
            <a:pPr lvl="1"/>
            <a:r>
              <a:rPr lang="en-US" altLang="zh-CN" dirty="0"/>
              <a:t>useful(</a:t>
            </a:r>
            <a:r>
              <a:rPr lang="zh-CN" altLang="en-US" dirty="0"/>
              <a:t>有用</a:t>
            </a:r>
            <a:r>
              <a:rPr lang="en-US" altLang="zh-CN" dirty="0"/>
              <a:t>), usable(</a:t>
            </a:r>
            <a:r>
              <a:rPr lang="zh-CN" altLang="en-US" dirty="0"/>
              <a:t>可用</a:t>
            </a:r>
            <a:r>
              <a:rPr lang="en-US" altLang="zh-CN" dirty="0"/>
              <a:t>) and desirable(</a:t>
            </a:r>
            <a:r>
              <a:rPr lang="zh-CN" altLang="en-US" dirty="0"/>
              <a:t>好用才想用</a:t>
            </a:r>
            <a:r>
              <a:rPr lang="en-US" altLang="zh-CN" dirty="0"/>
              <a:t>)</a:t>
            </a:r>
          </a:p>
          <a:p>
            <a:r>
              <a:rPr lang="en-US" altLang="zh-CN" dirty="0"/>
              <a:t> The objective outcome we hope for with a development project</a:t>
            </a:r>
            <a:endParaRPr lang="zh-CN" altLang="en-US" dirty="0"/>
          </a:p>
          <a:p>
            <a:pPr lvl="1"/>
            <a:r>
              <a:rPr lang="zh-CN" altLang="en-US" dirty="0"/>
              <a:t>如何优化</a:t>
            </a:r>
            <a:r>
              <a:rPr lang="en-US" altLang="zh-CN" dirty="0"/>
              <a:t>(optimize)</a:t>
            </a:r>
            <a:r>
              <a:rPr lang="zh-CN" altLang="en-US" dirty="0"/>
              <a:t>与所开发的系统或目标产品的交互，以便以有效</a:t>
            </a:r>
            <a:r>
              <a:rPr lang="en-US" altLang="zh-CN" dirty="0"/>
              <a:t>(effective)</a:t>
            </a:r>
            <a:r>
              <a:rPr lang="zh-CN" altLang="en-US" dirty="0"/>
              <a:t>、有用</a:t>
            </a:r>
            <a:r>
              <a:rPr lang="en-US" altLang="zh-CN" dirty="0"/>
              <a:t>(useful)</a:t>
            </a:r>
            <a:r>
              <a:rPr lang="zh-CN" altLang="en-US" dirty="0"/>
              <a:t>、可用</a:t>
            </a:r>
            <a:r>
              <a:rPr lang="en-US" altLang="zh-CN" dirty="0"/>
              <a:t>(usable)</a:t>
            </a:r>
            <a:r>
              <a:rPr lang="zh-CN" altLang="en-US" dirty="0"/>
              <a:t>及好用</a:t>
            </a:r>
            <a:r>
              <a:rPr lang="en-US" altLang="zh-CN" dirty="0"/>
              <a:t>(desirable)</a:t>
            </a:r>
            <a:r>
              <a:rPr lang="zh-CN" altLang="en-US" dirty="0"/>
              <a:t>的方式支持</a:t>
            </a:r>
            <a:r>
              <a:rPr lang="en-US" altLang="zh-CN" dirty="0"/>
              <a:t>(support)</a:t>
            </a:r>
            <a:r>
              <a:rPr lang="zh-CN" altLang="en-US" dirty="0"/>
              <a:t>和扩展</a:t>
            </a:r>
            <a:r>
              <a:rPr lang="en-US" altLang="zh-CN" dirty="0"/>
              <a:t>(extend)</a:t>
            </a:r>
            <a:r>
              <a:rPr lang="zh-CN" altLang="en-US" dirty="0"/>
              <a:t>用户的使用体验</a:t>
            </a:r>
            <a:r>
              <a:rPr lang="en-US" altLang="zh-CN" dirty="0"/>
              <a:t> </a:t>
            </a:r>
          </a:p>
          <a:p>
            <a:r>
              <a:rPr lang="en-US" altLang="zh-CN" dirty="0"/>
              <a:t> </a:t>
            </a:r>
            <a:r>
              <a:rPr lang="zh-CN" altLang="en-US" dirty="0"/>
              <a:t>需要考虑的要素：</a:t>
            </a:r>
          </a:p>
          <a:p>
            <a:pPr lvl="1"/>
            <a:r>
              <a:rPr lang="zh-CN" altLang="en-US" dirty="0"/>
              <a:t> 目标用户群擅长和不擅长什么（</a:t>
            </a:r>
            <a:r>
              <a:rPr lang="en-US" altLang="zh-CN" dirty="0"/>
              <a:t>good and bad at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dirty="0"/>
              <a:t> 怎样可能帮助目标用户以其当前习惯的方式做事情</a:t>
            </a:r>
          </a:p>
          <a:p>
            <a:pPr lvl="1"/>
            <a:r>
              <a:rPr lang="zh-CN" altLang="en-US" dirty="0"/>
              <a:t> 如何提供优质的用户体验（</a:t>
            </a:r>
            <a:r>
              <a:rPr lang="en-US" altLang="zh-CN" dirty="0"/>
              <a:t>quality user experiences</a:t>
            </a:r>
            <a:r>
              <a:rPr lang="zh-CN" altLang="en-US" dirty="0"/>
              <a:t>）</a:t>
            </a:r>
          </a:p>
          <a:p>
            <a:pPr lvl="1"/>
            <a:r>
              <a:rPr lang="zh-CN" altLang="en-US" dirty="0"/>
              <a:t> 倾听需求，让用户参与设计（</a:t>
            </a:r>
            <a:r>
              <a:rPr lang="en-US" altLang="zh-CN" dirty="0"/>
              <a:t>getting them involved in the design</a:t>
            </a:r>
            <a:r>
              <a:rPr lang="zh-CN" altLang="en-US" dirty="0"/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1596129944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2509371" y="5013176"/>
            <a:ext cx="7121674" cy="14691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err="1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nVidia</a:t>
            </a:r>
            <a:r>
              <a:rPr lang="zh-CN" altLang="en-US" dirty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的实时光线追踪技术与</a:t>
            </a:r>
            <a:endParaRPr lang="en-US" altLang="zh-CN" dirty="0">
              <a:solidFill>
                <a:schemeClr val="tx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机器学习使</a:t>
            </a:r>
            <a:r>
              <a:rPr lang="en-US" altLang="zh-CN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Fluent</a:t>
            </a:r>
            <a:r>
              <a:rPr lang="zh-CN" altLang="en-US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的前景充满遐想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4161F5B-092C-41EF-A588-EDB38C74B70C}"/>
              </a:ext>
            </a:extLst>
          </p:cNvPr>
          <p:cNvSpPr txBox="1"/>
          <p:nvPr/>
        </p:nvSpPr>
        <p:spPr>
          <a:xfrm>
            <a:off x="6672064" y="4437112"/>
            <a:ext cx="5328592" cy="396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硬件成本的快速下降将极大推动技术的进步与普及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02F4642-5385-4675-8739-1692249A94A1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Windows app design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A626503D-8C48-4BDB-8A36-3183C3068BEE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Fluent Design System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3958D6E-8F0A-4774-924C-2BBF3CEC17E9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zh-CN" altLang="en-US" dirty="0"/>
              <a:t> 参考阅读网页</a:t>
            </a:r>
          </a:p>
          <a:p>
            <a:pPr lvl="1"/>
            <a:r>
              <a:rPr lang="en-US" altLang="zh-CN" dirty="0"/>
              <a:t>FLUENT</a:t>
            </a:r>
            <a:r>
              <a:rPr lang="zh-CN" altLang="en-US" dirty="0"/>
              <a:t>官网 </a:t>
            </a:r>
            <a:r>
              <a:rPr lang="en-US" altLang="zh-CN" dirty="0"/>
              <a:t>https://www.microsoft.com/design/fluent/ </a:t>
            </a:r>
          </a:p>
          <a:p>
            <a:pPr lvl="1"/>
            <a:r>
              <a:rPr lang="en-US" altLang="zh-CN" dirty="0"/>
              <a:t>https://docs.microsoft.com/en-us/windows/apps/design/ </a:t>
            </a:r>
          </a:p>
          <a:p>
            <a:r>
              <a:rPr lang="en-US" altLang="zh-CN" dirty="0"/>
              <a:t> </a:t>
            </a:r>
            <a:r>
              <a:rPr lang="zh-CN" altLang="en-US" dirty="0"/>
              <a:t>五大核心元素：</a:t>
            </a:r>
          </a:p>
          <a:p>
            <a:pPr lvl="1"/>
            <a:r>
              <a:rPr lang="zh-CN" altLang="en-US" dirty="0"/>
              <a:t> </a:t>
            </a:r>
            <a:r>
              <a:rPr lang="en-US" altLang="zh-CN" dirty="0"/>
              <a:t>Light</a:t>
            </a:r>
            <a:r>
              <a:rPr lang="zh-CN" altLang="en-US" dirty="0"/>
              <a:t>（光感）</a:t>
            </a:r>
          </a:p>
          <a:p>
            <a:pPr lvl="1"/>
            <a:r>
              <a:rPr lang="zh-CN" altLang="en-US" dirty="0"/>
              <a:t> </a:t>
            </a:r>
            <a:r>
              <a:rPr lang="en-US" altLang="zh-CN" dirty="0"/>
              <a:t>Depth</a:t>
            </a:r>
            <a:r>
              <a:rPr lang="zh-CN" altLang="en-US" dirty="0"/>
              <a:t>（深度）</a:t>
            </a:r>
          </a:p>
          <a:p>
            <a:pPr lvl="1"/>
            <a:r>
              <a:rPr lang="zh-CN" altLang="en-US" dirty="0"/>
              <a:t> </a:t>
            </a:r>
            <a:r>
              <a:rPr lang="en-US" altLang="zh-CN" dirty="0"/>
              <a:t>Motion</a:t>
            </a:r>
            <a:r>
              <a:rPr lang="zh-CN" altLang="en-US" dirty="0"/>
              <a:t>（动画）</a:t>
            </a:r>
          </a:p>
          <a:p>
            <a:pPr lvl="1"/>
            <a:r>
              <a:rPr lang="zh-CN" altLang="en-US" dirty="0"/>
              <a:t> </a:t>
            </a:r>
            <a:r>
              <a:rPr lang="en-US" altLang="zh-CN" dirty="0"/>
              <a:t>Material</a:t>
            </a:r>
            <a:r>
              <a:rPr lang="zh-CN" altLang="en-US" dirty="0"/>
              <a:t>（材质）</a:t>
            </a:r>
          </a:p>
          <a:p>
            <a:pPr lvl="1"/>
            <a:r>
              <a:rPr lang="zh-CN" altLang="en-US" dirty="0"/>
              <a:t> </a:t>
            </a:r>
            <a:r>
              <a:rPr lang="en-US" altLang="zh-CN" dirty="0"/>
              <a:t>Scale</a:t>
            </a:r>
            <a:r>
              <a:rPr lang="zh-CN" altLang="en-US" dirty="0"/>
              <a:t>（缩放）</a:t>
            </a:r>
          </a:p>
        </p:txBody>
      </p:sp>
    </p:spTree>
    <p:extLst>
      <p:ext uri="{BB962C8B-B14F-4D97-AF65-F5344CB8AC3E}">
        <p14:creationId xmlns:p14="http://schemas.microsoft.com/office/powerpoint/2010/main" val="2142062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A81D8390-C5F2-4503-A873-C99B7251A1B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zh-CN" altLang="en-US" dirty="0"/>
              <a:t> 参考阅读网页</a:t>
            </a:r>
          </a:p>
          <a:p>
            <a:pPr lvl="1"/>
            <a:r>
              <a:rPr lang="zh-CN" altLang="en-US" dirty="0"/>
              <a:t> </a:t>
            </a:r>
            <a:r>
              <a:rPr lang="en-US" altLang="zh-CN" dirty="0"/>
              <a:t>https://docs.microsoft.com/en-us/windows/apps/design/downloads/#tools </a:t>
            </a:r>
          </a:p>
          <a:p>
            <a:r>
              <a:rPr lang="en-US" altLang="zh-CN" dirty="0"/>
              <a:t> Figma toolkit</a:t>
            </a:r>
          </a:p>
          <a:p>
            <a:pPr lvl="1"/>
            <a:r>
              <a:rPr lang="zh-CN" altLang="en-US" dirty="0"/>
              <a:t>需要安装武大正版软件主页上的 </a:t>
            </a:r>
            <a:r>
              <a:rPr lang="en-US" altLang="zh-CN" dirty="0"/>
              <a:t>photoshop</a:t>
            </a:r>
          </a:p>
          <a:p>
            <a:r>
              <a:rPr lang="en-US" altLang="zh-CN" dirty="0"/>
              <a:t> Fluent XAML Theme Editor</a:t>
            </a:r>
          </a:p>
          <a:p>
            <a:pPr lvl="1"/>
            <a:r>
              <a:rPr lang="en-US" altLang="zh-CN" dirty="0"/>
              <a:t>https://github.com/Microsoft/fluent-xaml-theme-editor</a:t>
            </a:r>
            <a:endParaRPr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0601AB8-951B-4FED-BDCC-EF661CDCCC86}"/>
              </a:ext>
            </a:extLst>
          </p:cNvPr>
          <p:cNvSpPr/>
          <p:nvPr/>
        </p:nvSpPr>
        <p:spPr>
          <a:xfrm>
            <a:off x="4871864" y="3616921"/>
            <a:ext cx="7132119" cy="3052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个人观点</a:t>
            </a:r>
            <a:endParaRPr lang="en-US" altLang="zh-CN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 sz="2400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Fluent </a:t>
            </a:r>
            <a:r>
              <a:rPr lang="zh-CN" altLang="en-US" sz="2400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的出现意味着</a:t>
            </a:r>
            <a:r>
              <a:rPr lang="en-US" altLang="zh-CN" sz="2400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coding</a:t>
            </a:r>
            <a:r>
              <a:rPr lang="zh-CN" altLang="en-US" sz="2400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</a:t>
            </a:r>
            <a:r>
              <a:rPr lang="en-US" altLang="zh-CN" sz="2400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designing</a:t>
            </a:r>
            <a:r>
              <a:rPr lang="zh-CN" altLang="en-US" sz="2400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的分离</a:t>
            </a:r>
            <a:endParaRPr lang="en-US" altLang="zh-CN" sz="2400" dirty="0">
              <a:solidFill>
                <a:schemeClr val="accent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28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并将逐步发展到 </a:t>
            </a:r>
            <a:r>
              <a:rPr lang="en-US" altLang="zh-CN" sz="28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 </a:t>
            </a:r>
            <a:r>
              <a:rPr lang="zh-CN" altLang="en-US" sz="28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 </a:t>
            </a:r>
            <a:r>
              <a:rPr lang="en-US" altLang="zh-CN" sz="28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UX </a:t>
            </a:r>
            <a:r>
              <a:rPr lang="zh-CN" altLang="en-US" sz="28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的分离</a:t>
            </a:r>
            <a:endParaRPr lang="en-US" altLang="zh-CN" sz="28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28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未来</a:t>
            </a:r>
            <a:r>
              <a:rPr lang="en-US" altLang="zh-CN" sz="28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windows</a:t>
            </a:r>
            <a:r>
              <a:rPr lang="zh-CN" altLang="en-US" sz="28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软件的生产将是： 编码</a:t>
            </a:r>
            <a:r>
              <a:rPr lang="en-US" altLang="zh-CN" sz="28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sz="2800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</a:t>
            </a:r>
            <a:endParaRPr lang="en-US" altLang="zh-CN" sz="2800" dirty="0">
              <a:solidFill>
                <a:schemeClr val="accent5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/>
            <a:r>
              <a:rPr lang="zh-CN" altLang="en-US" sz="2800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</a:t>
            </a:r>
            <a:r>
              <a:rPr lang="en-US" altLang="zh-CN" sz="2800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sz="2800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艺术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3C3A989-21E3-49D2-9343-4478ED5D36FC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Windows app design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DA57723-04F9-404E-B074-707620E18525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Design toolkits for Fluent Design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55628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144174800"/>
              </p:ext>
            </p:extLst>
          </p:nvPr>
        </p:nvGraphicFramePr>
        <p:xfrm>
          <a:off x="695400" y="1415390"/>
          <a:ext cx="10585176" cy="5229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标题 4"/>
          <p:cNvSpPr>
            <a:spLocks noGrp="1"/>
          </p:cNvSpPr>
          <p:nvPr>
            <p:ph type="ctrTitle"/>
          </p:nvPr>
        </p:nvSpPr>
        <p:spPr>
          <a:xfrm>
            <a:off x="1271464" y="188640"/>
            <a:ext cx="8448857" cy="1078248"/>
          </a:xfrm>
        </p:spPr>
        <p:txBody>
          <a:bodyPr>
            <a:normAutofit/>
          </a:bodyPr>
          <a:lstStyle/>
          <a:p>
            <a:pPr lvl="0" algn="l"/>
            <a:r>
              <a:rPr lang="en-US" altLang="zh-CN" dirty="0"/>
              <a:t>outlines</a:t>
            </a:r>
            <a:endParaRPr lang="zh-CN" altLang="en-US" dirty="0"/>
          </a:p>
        </p:txBody>
      </p:sp>
      <p:sp>
        <p:nvSpPr>
          <p:cNvPr id="2" name="副标题 1">
            <a:extLst>
              <a:ext uri="{FF2B5EF4-FFF2-40B4-BE49-F238E27FC236}">
                <a16:creationId xmlns:a16="http://schemas.microsoft.com/office/drawing/2014/main" id="{BAFF2E0A-CECA-48CB-917B-4CD67DA9BE8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8697214-5DFE-4C80-BECB-8087C622BF6F}"/>
              </a:ext>
            </a:extLst>
          </p:cNvPr>
          <p:cNvSpPr/>
          <p:nvPr/>
        </p:nvSpPr>
        <p:spPr>
          <a:xfrm>
            <a:off x="8675701" y="4756373"/>
            <a:ext cx="1765173" cy="904875"/>
          </a:xfrm>
          <a:prstGeom prst="rect">
            <a:avLst/>
          </a:prstGeom>
        </p:spPr>
        <p:txBody>
          <a:bodyPr wrap="none" fromWordArt="1">
            <a:prstTxWarp prst="textCascadeUp">
              <a:avLst>
                <a:gd name="adj" fmla="val 44444"/>
              </a:avLst>
            </a:prstTxWarp>
            <a:normAutofit/>
            <a:scene3d>
              <a:camera prst="legacyPerspectiveFront">
                <a:rot lat="20520000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1" i="0" u="none" strike="noStrike" kern="1200" cap="none" spc="0" normalizeH="0" baseline="0" noProof="0" dirty="0">
                <a:ln>
                  <a:noFill/>
                </a:ln>
                <a:gradFill rotWithShape="0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华文行楷" charset="0"/>
                <a:ea typeface="华文行楷" charset="0"/>
                <a:cs typeface="+mn-cs"/>
              </a:rPr>
              <a:t>new tech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gradFill rotWithShape="0">
                <a:gsLst>
                  <a:gs pos="0">
                    <a:srgbClr val="FFE701"/>
                  </a:gs>
                  <a:gs pos="100000">
                    <a:srgbClr val="FE3E02"/>
                  </a:gs>
                </a:gsLst>
                <a:lin ang="5400000" scaled="1"/>
                <a:tileRect/>
              </a:gradFill>
              <a:effectLst/>
              <a:uLnTx/>
              <a:uFillTx/>
              <a:latin typeface="华文行楷" charset="0"/>
              <a:ea typeface="华文行楷" charset="0"/>
              <a:cs typeface="+mn-cs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80EC7F3-B005-4C1A-B7CE-F0B62F6891CA}"/>
              </a:ext>
            </a:extLst>
          </p:cNvPr>
          <p:cNvSpPr/>
          <p:nvPr/>
        </p:nvSpPr>
        <p:spPr>
          <a:xfrm>
            <a:off x="9203714" y="5692477"/>
            <a:ext cx="1123950" cy="904875"/>
          </a:xfrm>
          <a:prstGeom prst="rect">
            <a:avLst/>
          </a:prstGeom>
        </p:spPr>
        <p:txBody>
          <a:bodyPr wrap="none" fromWordArt="1">
            <a:prstTxWarp prst="textCascadeUp">
              <a:avLst>
                <a:gd name="adj" fmla="val 44444"/>
              </a:avLst>
            </a:prstTxWarp>
            <a:normAutofit/>
            <a:scene3d>
              <a:camera prst="legacyPerspectiveFront">
                <a:rot lat="20520000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1" i="0" u="none" strike="noStrike" kern="1200" cap="none" spc="0" normalizeH="0" baseline="0" noProof="0" dirty="0">
                <a:ln>
                  <a:noFill/>
                </a:ln>
                <a:gradFill rotWithShape="0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华文行楷" charset="0"/>
                <a:ea typeface="华文行楷" charset="0"/>
                <a:cs typeface="+mn-cs"/>
              </a:rPr>
              <a:t>future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gradFill rotWithShape="0">
                <a:gsLst>
                  <a:gs pos="0">
                    <a:srgbClr val="FFE701"/>
                  </a:gs>
                  <a:gs pos="100000">
                    <a:srgbClr val="FE3E02"/>
                  </a:gs>
                </a:gsLst>
                <a:lin ang="5400000" scaled="1"/>
                <a:tileRect/>
              </a:gradFill>
              <a:effectLst/>
              <a:uLnTx/>
              <a:uFillTx/>
              <a:latin typeface="华文行楷" charset="0"/>
              <a:ea typeface="华文行楷" charset="0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EC12B0A-459A-40A0-8395-BD6751EF91B6}"/>
              </a:ext>
            </a:extLst>
          </p:cNvPr>
          <p:cNvSpPr/>
          <p:nvPr/>
        </p:nvSpPr>
        <p:spPr>
          <a:xfrm>
            <a:off x="10464015" y="5949280"/>
            <a:ext cx="1727985" cy="7289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考试复习请以课本为线索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!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03105D7-F409-41B2-8B79-373EFA571C9D}"/>
              </a:ext>
            </a:extLst>
          </p:cNvPr>
          <p:cNvSpPr/>
          <p:nvPr/>
        </p:nvSpPr>
        <p:spPr>
          <a:xfrm>
            <a:off x="8219259" y="3717032"/>
            <a:ext cx="1765173" cy="832867"/>
          </a:xfrm>
          <a:prstGeom prst="rect">
            <a:avLst/>
          </a:prstGeom>
        </p:spPr>
        <p:txBody>
          <a:bodyPr wrap="none" fromWordArt="1">
            <a:prstTxWarp prst="textCascadeUp">
              <a:avLst>
                <a:gd name="adj" fmla="val 44444"/>
              </a:avLst>
            </a:prstTxWarp>
            <a:normAutofit lnSpcReduction="10000"/>
            <a:scene3d>
              <a:camera prst="legacyPerspectiveFront">
                <a:rot lat="20520000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1" i="0" u="none" strike="noStrike" kern="1200" cap="none" spc="0" normalizeH="0" baseline="0" noProof="0" dirty="0">
                <a:ln>
                  <a:noFill/>
                </a:ln>
                <a:gradFill rotWithShape="0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华文行楷" charset="0"/>
                <a:ea typeface="华文行楷" charset="0"/>
                <a:cs typeface="+mn-cs"/>
              </a:rPr>
              <a:t>classic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gradFill rotWithShape="0">
                <a:gsLst>
                  <a:gs pos="0">
                    <a:srgbClr val="FFE701"/>
                  </a:gs>
                  <a:gs pos="100000">
                    <a:srgbClr val="FE3E02"/>
                  </a:gs>
                </a:gsLst>
                <a:lin ang="5400000" scaled="1"/>
                <a:tileRect/>
              </a:gradFill>
              <a:effectLst/>
              <a:uLnTx/>
              <a:uFillTx/>
              <a:latin typeface="华文行楷" charset="0"/>
              <a:ea typeface="华文行楷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57518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1567520" y="698101"/>
            <a:ext cx="8632935" cy="4963147"/>
          </a:xfrm>
          <a:prstGeom prst="rect">
            <a:avLst/>
          </a:prstGeom>
        </p:spPr>
        <p:txBody>
          <a:bodyPr/>
          <a:lstStyle>
            <a:lvl1pPr marL="34290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lvl="5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80000"/>
              </a:lnSpc>
              <a:buNone/>
            </a:pPr>
            <a:r>
              <a:rPr lang="en-US" altLang="zh-CN" sz="36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Windows </a:t>
            </a:r>
            <a:r>
              <a:rPr lang="zh-CN" altLang="en-US" sz="36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发展趋势：</a:t>
            </a:r>
            <a:endParaRPr lang="en-US" altLang="zh-CN" sz="3600" b="1" dirty="0">
              <a:solidFill>
                <a:schemeClr val="accent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80000"/>
              </a:lnSpc>
              <a:buFont typeface="Wingdings" panose="05000000000000000000" pitchFamily="2" charset="2"/>
              <a:buChar char="p"/>
            </a:pP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融合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LINUX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，内建对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LINUX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的支持，开始对安卓应用提供支持</a:t>
            </a:r>
            <a:endParaRPr lang="en-US" altLang="zh-CN" sz="2000" b="1" dirty="0">
              <a:solidFill>
                <a:schemeClr val="accent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80000"/>
              </a:lnSpc>
              <a:buFont typeface="Wingdings" panose="05000000000000000000" pitchFamily="2" charset="2"/>
              <a:buChar char="p"/>
            </a:pP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拥抱开源，微软是最大的开源社区贡献者，收购了</a:t>
            </a:r>
            <a:r>
              <a:rPr lang="en-US" altLang="zh-CN" sz="2000" b="1" dirty="0" err="1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github</a:t>
            </a:r>
            <a:endParaRPr lang="en-US" altLang="zh-CN" sz="2000" b="1" dirty="0">
              <a:solidFill>
                <a:schemeClr val="accent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80000"/>
              </a:lnSpc>
              <a:buFont typeface="Wingdings" panose="05000000000000000000" pitchFamily="2" charset="2"/>
              <a:buChar char="Ø"/>
            </a:pPr>
            <a:r>
              <a:rPr lang="zh-CN" altLang="en-US" sz="16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开源 </a:t>
            </a:r>
            <a:r>
              <a:rPr lang="en-US" altLang="zh-CN" sz="1600" b="1" dirty="0" err="1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VisualStudio</a:t>
            </a:r>
            <a:r>
              <a:rPr lang="en-US" altLang="zh-CN" sz="16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Code</a:t>
            </a:r>
          </a:p>
          <a:p>
            <a:pPr lvl="1">
              <a:lnSpc>
                <a:spcPct val="80000"/>
              </a:lnSpc>
              <a:buFont typeface="Wingdings" panose="05000000000000000000" pitchFamily="2" charset="2"/>
              <a:buChar char="Ø"/>
            </a:pPr>
            <a:r>
              <a:rPr lang="zh-CN" altLang="en-US" sz="16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开源 </a:t>
            </a:r>
            <a:r>
              <a:rPr lang="en-US" altLang="zh-CN" sz="16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WPF, Windows Forms, and </a:t>
            </a:r>
            <a:r>
              <a:rPr lang="en-US" altLang="zh-CN" sz="1600" b="1" dirty="0" err="1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WinUI</a:t>
            </a:r>
            <a:r>
              <a:rPr lang="en-US" altLang="zh-CN" sz="16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  <a:buChar char="p"/>
            </a:pP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 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Azure 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及 </a:t>
            </a:r>
            <a:r>
              <a:rPr lang="en-US" altLang="zh-CN" sz="2000" b="1" dirty="0" err="1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github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形成应用分发的云端战略</a:t>
            </a:r>
            <a:endParaRPr lang="en-US" altLang="zh-CN" sz="2000" b="1" dirty="0">
              <a:solidFill>
                <a:schemeClr val="accent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80000"/>
              </a:lnSpc>
              <a:buFont typeface="Wingdings" panose="05000000000000000000" pitchFamily="2" charset="2"/>
              <a:buChar char="p"/>
            </a:pP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Microsoft 365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Edge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卡点边缘计算</a:t>
            </a:r>
            <a:endParaRPr lang="en-US" altLang="zh-CN" sz="2000" b="1" dirty="0">
              <a:solidFill>
                <a:schemeClr val="accent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80000"/>
              </a:lnSpc>
              <a:buFont typeface="Wingdings" panose="05000000000000000000" pitchFamily="2" charset="2"/>
              <a:buChar char="p"/>
            </a:pP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Visual Studio Code Tools for AI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来促使开发者将训练任务提交到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Azure Machine Learning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Azure Batch AI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Open Platform for AI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或者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Linux GPU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工作站（例如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Azure GPU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虚拟机）上运行，开发者可以使用统一的图形用户界面管理云端训练任务和文件</a:t>
            </a:r>
            <a:endParaRPr lang="en-US" altLang="zh-CN" sz="2000" b="1" dirty="0">
              <a:solidFill>
                <a:schemeClr val="accent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80000"/>
              </a:lnSpc>
              <a:buFont typeface="Wingdings" panose="05000000000000000000" pitchFamily="2" charset="2"/>
              <a:buChar char="p"/>
            </a:pPr>
            <a:r>
              <a:rPr lang="en-US" altLang="zh-CN" sz="2000" b="1" dirty="0" err="1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AutoML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ONNX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及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ML.NET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打造开源跨平台人工智能开发框架</a:t>
            </a:r>
            <a:endParaRPr lang="en-US" altLang="zh-CN" sz="2000" b="1" dirty="0">
              <a:solidFill>
                <a:schemeClr val="accent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80000"/>
              </a:lnSpc>
              <a:buFont typeface="Wingdings" panose="05000000000000000000" pitchFamily="2" charset="2"/>
              <a:buChar char="p"/>
            </a:pP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开源深度学习框架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CNTK(Computational Network Toolkit)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  <a:buChar char="p"/>
            </a:pP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Fluent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布局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VR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AR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MR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交互，将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XR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融合到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WINDOWS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程序开发</a:t>
            </a:r>
            <a:endParaRPr lang="en-US" altLang="zh-CN" sz="2000" b="1" dirty="0">
              <a:solidFill>
                <a:schemeClr val="accent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80000"/>
              </a:lnSpc>
              <a:buFont typeface="Wingdings" panose="05000000000000000000" pitchFamily="2" charset="2"/>
              <a:buChar char="p"/>
            </a:pP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Project Rome / Reunion —— consistent cross-device and cross-platform app experiences that seamlessly … </a:t>
            </a:r>
            <a:endParaRPr lang="zh-CN" altLang="en-US" sz="2000" b="1" dirty="0">
              <a:solidFill>
                <a:schemeClr val="accent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495600" y="5445242"/>
            <a:ext cx="7128792" cy="12241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Windows</a:t>
            </a:r>
            <a:r>
              <a:rPr lang="zh-CN" altLang="en-US" sz="3200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程序设计编程技术如此众多！</a:t>
            </a:r>
            <a:r>
              <a:rPr lang="zh-CN" altLang="en-US" sz="320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该从哪里开始？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9224538" y="1772816"/>
            <a:ext cx="1440160" cy="3139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</a:pPr>
            <a:r>
              <a:rPr lang="zh-CN" altLang="en-US" sz="1800" dirty="0">
                <a:ea typeface="楷体_GB2312" pitchFamily="49" charset="-122"/>
              </a:rPr>
              <a:t>开发社区</a:t>
            </a:r>
            <a:endParaRPr lang="en-US" altLang="zh-CN" sz="1800" dirty="0">
              <a:ea typeface="楷体_GB2312" pitchFamily="49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744736" y="404664"/>
            <a:ext cx="5961361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</a:pPr>
            <a:r>
              <a:rPr lang="zh-CN" altLang="en-US" sz="24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涵盖社区、云、</a:t>
            </a:r>
            <a:r>
              <a:rPr lang="en-US" altLang="zh-CN" sz="2400" b="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IoT</a:t>
            </a:r>
            <a:r>
              <a:rPr lang="zh-CN" altLang="en-US" sz="24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4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AI</a:t>
            </a:r>
            <a:r>
              <a:rPr lang="zh-CN" altLang="en-US" sz="24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4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VR…</a:t>
            </a:r>
          </a:p>
          <a:p>
            <a:pPr>
              <a:lnSpc>
                <a:spcPct val="80000"/>
              </a:lnSpc>
            </a:pPr>
            <a:r>
              <a:rPr lang="zh-CN" altLang="en-US" sz="24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提供易用的开发环境</a:t>
            </a:r>
          </a:p>
        </p:txBody>
      </p:sp>
      <p:sp>
        <p:nvSpPr>
          <p:cNvPr id="7" name="矩形 6"/>
          <p:cNvSpPr/>
          <p:nvPr/>
        </p:nvSpPr>
        <p:spPr>
          <a:xfrm>
            <a:off x="9296546" y="5850946"/>
            <a:ext cx="2736304" cy="7843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上手快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精通难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追本溯源</a:t>
            </a:r>
            <a:r>
              <a:rPr lang="en-US" altLang="zh-CN" sz="1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r>
              <a:rPr lang="zh-CN" altLang="en-US" sz="1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与时俱进</a:t>
            </a:r>
          </a:p>
        </p:txBody>
      </p:sp>
      <p:sp>
        <p:nvSpPr>
          <p:cNvPr id="15" name="矩形 14"/>
          <p:cNvSpPr/>
          <p:nvPr/>
        </p:nvSpPr>
        <p:spPr>
          <a:xfrm>
            <a:off x="1991544" y="6093296"/>
            <a:ext cx="2304049" cy="3965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好用 </a:t>
            </a:r>
            <a:r>
              <a:rPr lang="en-US" altLang="zh-CN" sz="1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vs </a:t>
            </a:r>
            <a:r>
              <a:rPr lang="zh-CN" altLang="en-US" sz="1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领先</a:t>
            </a:r>
            <a:r>
              <a:rPr lang="en-US" altLang="zh-CN" sz="1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?</a:t>
            </a:r>
            <a:endParaRPr lang="zh-CN" altLang="en-US" sz="18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8C3F53BF-3FAE-4F42-A6DE-D3B472B9E74D}"/>
              </a:ext>
            </a:extLst>
          </p:cNvPr>
          <p:cNvSpPr/>
          <p:nvPr/>
        </p:nvSpPr>
        <p:spPr>
          <a:xfrm>
            <a:off x="2775606" y="5318183"/>
            <a:ext cx="7848873" cy="2980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altLang="zh-CN" sz="1200" b="0" dirty="0">
                <a:latin typeface="Consolas" panose="020B0609020204030204" pitchFamily="49" charset="0"/>
              </a:rPr>
              <a:t>https://docs.microsoft.com/en-us/shows/mixed-reality/journey-into-xr-dev-ep1</a:t>
            </a:r>
            <a:endParaRPr lang="zh-CN" altLang="en-US" sz="1200" b="0" dirty="0">
              <a:latin typeface="Consolas" panose="020B0609020204030204" pitchFamily="49" charset="0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AD123B3D-60AA-4566-9213-603057093698}"/>
              </a:ext>
            </a:extLst>
          </p:cNvPr>
          <p:cNvSpPr/>
          <p:nvPr/>
        </p:nvSpPr>
        <p:spPr>
          <a:xfrm>
            <a:off x="9995553" y="3683068"/>
            <a:ext cx="2159566" cy="43531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GitHub Copilot</a:t>
            </a:r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78F1DC8C-906A-4DD6-80D9-C876D402B495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Windows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技术演进及发展趋势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  <p:bldP spid="7" grpId="0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219CCE0-C812-4F72-9D26-A675BD4385C9}"/>
              </a:ext>
            </a:extLst>
          </p:cNvPr>
          <p:cNvSpPr/>
          <p:nvPr/>
        </p:nvSpPr>
        <p:spPr>
          <a:xfrm>
            <a:off x="0" y="0"/>
            <a:ext cx="3791744" cy="4320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0" tIns="0" rIns="0" bIns="0" numCol="1" rtlCol="0" anchor="ctr" anchorCtr="0" compatLnSpc="1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标题 5">
            <a:extLst>
              <a:ext uri="{FF2B5EF4-FFF2-40B4-BE49-F238E27FC236}">
                <a16:creationId xmlns:a16="http://schemas.microsoft.com/office/drawing/2014/main" id="{2E7A6288-F172-427D-B418-B758D2CE550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365128"/>
            <a:ext cx="10515600" cy="1325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rgbClr val="002060"/>
                </a:solidFill>
              </a:rPr>
              <a:t>1.5 WebView2 and PWA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21743FE-8809-4C9A-936F-5244F2821CCC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9261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E427F29-6FB1-442F-89B4-07CF364087E9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Agenda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13298FE-B214-4829-91B4-DE190C1B344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sz="3200" dirty="0"/>
              <a:t> WebView2</a:t>
            </a:r>
          </a:p>
          <a:p>
            <a:r>
              <a:rPr lang="en-US" altLang="zh-CN" sz="3200" dirty="0"/>
              <a:t> PWA</a:t>
            </a:r>
            <a:endParaRPr lang="zh-CN" altLang="en-US" sz="32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C28E525-E5E3-4D90-8D91-4CD3254FD748}"/>
              </a:ext>
            </a:extLst>
          </p:cNvPr>
          <p:cNvSpPr txBox="1"/>
          <p:nvPr/>
        </p:nvSpPr>
        <p:spPr>
          <a:xfrm>
            <a:off x="814499" y="1813349"/>
            <a:ext cx="10515600" cy="5355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395" marR="0" lvl="0" indent="-171395" algn="l" defTabSz="914400" rtl="0" eaLnBrk="1" fontAlgn="base" latinLnBrk="0" hangingPunct="1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ClrTx/>
              <a:buSzTx/>
              <a:buFont typeface="Wingdings" panose="05000000000000000000" charset="0"/>
              <a:buChar char=""/>
              <a:tabLst/>
              <a:defRPr/>
            </a:pPr>
            <a:r>
              <a:rPr kumimoji="0" lang="en-US" altLang="zh-CN" sz="3200" b="0" i="0" u="none" strike="noStrike" kern="0" cap="none" spc="0" normalizeH="0" baseline="0" noProof="0" dirty="0">
                <a:ln>
                  <a:noFill/>
                </a:ln>
                <a:solidFill>
                  <a:srgbClr val="BD582C">
                    <a:lumMod val="7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WebView2</a:t>
            </a:r>
          </a:p>
        </p:txBody>
      </p:sp>
    </p:spTree>
    <p:extLst>
      <p:ext uri="{BB962C8B-B14F-4D97-AF65-F5344CB8AC3E}">
        <p14:creationId xmlns:p14="http://schemas.microsoft.com/office/powerpoint/2010/main" val="521278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E42E766-7559-48AA-AAE8-7DB362FB23F6}"/>
              </a:ext>
            </a:extLst>
          </p:cNvPr>
          <p:cNvSpPr>
            <a:spLocks noGrp="1"/>
          </p:cNvSpPr>
          <p:nvPr>
            <p:ph idx="9"/>
          </p:nvPr>
        </p:nvSpPr>
        <p:spPr>
          <a:xfrm>
            <a:off x="838200" y="1484784"/>
            <a:ext cx="10515600" cy="4824536"/>
          </a:xfrm>
        </p:spPr>
        <p:txBody>
          <a:bodyPr/>
          <a:lstStyle/>
          <a:p>
            <a:r>
              <a:rPr lang="en-US" altLang="zh-CN" sz="1800" dirty="0"/>
              <a:t> embed web technologies (HTML, CSS, and JavaScript) in your native apps</a:t>
            </a:r>
          </a:p>
          <a:p>
            <a:r>
              <a:rPr lang="en-US" altLang="zh-CN" sz="1800" dirty="0"/>
              <a:t> or build all of the native app within a single WebView instance</a:t>
            </a:r>
          </a:p>
          <a:p>
            <a:r>
              <a:rPr lang="en-US" altLang="zh-CN" sz="1800" dirty="0"/>
              <a:t> The WebView2 control uses Microsoft Edge (Chromium) as the rendering engine to display the web content in native apps</a:t>
            </a:r>
          </a:p>
          <a:p>
            <a:pPr marL="0" indent="0">
              <a:buNone/>
            </a:pPr>
            <a:endParaRPr lang="en-US" altLang="zh-CN" sz="1800" dirty="0"/>
          </a:p>
          <a:p>
            <a:pPr marL="0" indent="0">
              <a:buNone/>
            </a:pPr>
            <a:r>
              <a:rPr lang="en-US" altLang="zh-CN" sz="1800" dirty="0"/>
              <a:t>Hybrid app approach</a:t>
            </a:r>
          </a:p>
          <a:p>
            <a:pPr lvl="1"/>
            <a:r>
              <a:rPr lang="en-US" altLang="zh-CN" sz="1500" dirty="0"/>
              <a:t>Web apps allow for a broad reach. As a Web developer, you can reuse most of your code across different platforms</a:t>
            </a:r>
          </a:p>
          <a:p>
            <a:pPr lvl="1"/>
            <a:r>
              <a:rPr lang="en-US" altLang="zh-CN" sz="1500" dirty="0"/>
              <a:t>To access all the capabilities of a native platform, use a native app</a:t>
            </a:r>
          </a:p>
          <a:p>
            <a:endParaRPr lang="en-US" altLang="zh-CN" dirty="0"/>
          </a:p>
          <a:p>
            <a:endParaRPr lang="en-US" altLang="zh-CN" sz="1600" dirty="0"/>
          </a:p>
          <a:p>
            <a:endParaRPr lang="en-US" altLang="zh-CN" sz="1600" dirty="0"/>
          </a:p>
          <a:p>
            <a:endParaRPr lang="en-US" altLang="zh-CN" sz="1600" dirty="0"/>
          </a:p>
          <a:p>
            <a:r>
              <a:rPr lang="en-US" altLang="zh-CN" sz="1600" dirty="0"/>
              <a:t>Hybrid apps allow developers to enjoy the best of both worlds: the ubiquity and strength of the web platform, combined with the power and full capabilities of the native platform.</a:t>
            </a:r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0A760FA-44F3-4BCF-9731-8C1705B1047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D9C3A5">
                <a:tint val="50000"/>
                <a:satMod val="180000"/>
              </a:srgbClr>
            </a:duotone>
          </a:blip>
          <a:srcRect t="11626" b="11629"/>
          <a:stretch/>
        </p:blipFill>
        <p:spPr>
          <a:xfrm>
            <a:off x="3287688" y="4221088"/>
            <a:ext cx="6600056" cy="118800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E12C0988-0F20-41F7-8EFC-B099D47D4A24}"/>
              </a:ext>
            </a:extLst>
          </p:cNvPr>
          <p:cNvSpPr/>
          <p:nvPr/>
        </p:nvSpPr>
        <p:spPr>
          <a:xfrm>
            <a:off x="1991544" y="4838149"/>
            <a:ext cx="2267705" cy="4303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cloud native</a:t>
            </a:r>
            <a:endParaRPr lang="zh-CN" altLang="en-US" sz="2000" b="0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标题 6">
            <a:extLst>
              <a:ext uri="{FF2B5EF4-FFF2-40B4-BE49-F238E27FC236}">
                <a16:creationId xmlns:a16="http://schemas.microsoft.com/office/drawing/2014/main" id="{954E9515-7150-4906-8B39-585DDC22ADBE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Microsoft Edge WebView2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923E54F-7DF7-47B4-AD72-DF631D7F781F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WebView2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32993742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E427F29-6FB1-442F-89B4-07CF364087E9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Agenda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13298FE-B214-4829-91B4-DE190C1B344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sz="3200" dirty="0"/>
              <a:t> WebView2</a:t>
            </a:r>
          </a:p>
          <a:p>
            <a:r>
              <a:rPr lang="en-US" altLang="zh-CN" sz="3200" dirty="0"/>
              <a:t> PWA</a:t>
            </a:r>
            <a:endParaRPr lang="zh-CN" altLang="en-US" sz="32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C28E525-E5E3-4D90-8D91-4CD3254FD748}"/>
              </a:ext>
            </a:extLst>
          </p:cNvPr>
          <p:cNvSpPr txBox="1"/>
          <p:nvPr/>
        </p:nvSpPr>
        <p:spPr>
          <a:xfrm>
            <a:off x="814499" y="2348880"/>
            <a:ext cx="10515600" cy="5355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395" lvl="0" indent="-171395" algn="l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/>
            </a:pPr>
            <a:r>
              <a:rPr kumimoji="0" lang="en-US" altLang="zh-CN" sz="3200" b="0" i="0" u="none" strike="noStrike" kern="0" cap="none" spc="0" normalizeH="0" baseline="0" noProof="0" dirty="0">
                <a:ln>
                  <a:noFill/>
                </a:ln>
                <a:solidFill>
                  <a:srgbClr val="BD582C">
                    <a:lumMod val="7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lang="en-US" altLang="zh-CN" sz="3200" b="0" kern="0" dirty="0">
                <a:solidFill>
                  <a:srgbClr val="BD582C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PWA</a:t>
            </a:r>
            <a:endParaRPr kumimoji="0" lang="en-US" altLang="zh-CN" sz="3200" b="0" i="0" u="none" strike="noStrike" kern="0" cap="none" spc="0" normalizeH="0" baseline="0" noProof="0" dirty="0">
              <a:ln>
                <a:noFill/>
              </a:ln>
              <a:solidFill>
                <a:srgbClr val="BD582C">
                  <a:lumMod val="75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07163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</p:bld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3D886AC-1DC5-471A-88A5-CD46DF35574D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sz="2400" dirty="0">
                <a:solidFill>
                  <a:schemeClr val="bg2">
                    <a:lumMod val="50000"/>
                  </a:schemeClr>
                </a:solidFill>
                <a:cs typeface="Arial" panose="020B0604020202020204" pitchFamily="34" charset="0"/>
              </a:rPr>
              <a:t>P</a:t>
            </a:r>
            <a:r>
              <a:rPr lang="en-US" altLang="zh-CN" sz="2400" dirty="0">
                <a:solidFill>
                  <a:srgbClr val="BD582C">
                    <a:lumMod val="50000"/>
                  </a:srgbClr>
                </a:solidFill>
                <a:cs typeface="Arial" panose="020B0604020202020204" pitchFamily="34" charset="0"/>
              </a:rPr>
              <a:t>rogressive </a:t>
            </a:r>
            <a:r>
              <a:rPr lang="en-US" altLang="zh-CN" sz="2400" dirty="0">
                <a:solidFill>
                  <a:schemeClr val="bg2">
                    <a:lumMod val="50000"/>
                  </a:schemeClr>
                </a:solidFill>
                <a:cs typeface="Arial" panose="020B0604020202020204" pitchFamily="34" charset="0"/>
              </a:rPr>
              <a:t>W</a:t>
            </a:r>
            <a:r>
              <a:rPr lang="en-US" altLang="zh-CN" sz="2400" dirty="0">
                <a:solidFill>
                  <a:srgbClr val="BD582C">
                    <a:lumMod val="50000"/>
                  </a:srgbClr>
                </a:solidFill>
                <a:cs typeface="Arial" panose="020B0604020202020204" pitchFamily="34" charset="0"/>
              </a:rPr>
              <a:t>eb </a:t>
            </a:r>
            <a:r>
              <a:rPr lang="en-US" altLang="zh-CN" sz="2400" dirty="0">
                <a:solidFill>
                  <a:schemeClr val="bg2">
                    <a:lumMod val="50000"/>
                  </a:schemeClr>
                </a:solidFill>
                <a:cs typeface="Arial" panose="020B0604020202020204" pitchFamily="34" charset="0"/>
              </a:rPr>
              <a:t>A</a:t>
            </a:r>
            <a:r>
              <a:rPr lang="en-US" altLang="zh-CN" sz="2400" dirty="0">
                <a:solidFill>
                  <a:srgbClr val="BD582C">
                    <a:lumMod val="50000"/>
                  </a:srgbClr>
                </a:solidFill>
                <a:cs typeface="Arial" panose="020B0604020202020204" pitchFamily="34" charset="0"/>
              </a:rPr>
              <a:t>pp are </a:t>
            </a:r>
            <a:r>
              <a:rPr lang="en-US" altLang="zh-CN" sz="2400" dirty="0">
                <a:solidFill>
                  <a:schemeClr val="bg2">
                    <a:lumMod val="50000"/>
                  </a:schemeClr>
                </a:solidFill>
                <a:cs typeface="Arial" panose="020B0604020202020204" pitchFamily="34" charset="0"/>
              </a:rPr>
              <a:t>websites</a:t>
            </a:r>
            <a:r>
              <a:rPr lang="en-US" altLang="zh-CN" sz="2400" dirty="0">
                <a:solidFill>
                  <a:srgbClr val="BD582C">
                    <a:lumMod val="50000"/>
                  </a:srgbClr>
                </a:solidFill>
                <a:cs typeface="Arial" panose="020B0604020202020204" pitchFamily="34" charset="0"/>
              </a:rPr>
              <a:t> that are progressively enhanced to function </a:t>
            </a:r>
            <a:r>
              <a:rPr lang="en-US" altLang="zh-CN" sz="2400" dirty="0">
                <a:solidFill>
                  <a:schemeClr val="bg2">
                    <a:lumMod val="50000"/>
                  </a:schemeClr>
                </a:solidFill>
                <a:cs typeface="Arial" panose="020B0604020202020204" pitchFamily="34" charset="0"/>
              </a:rPr>
              <a:t>like native apps</a:t>
            </a:r>
            <a:r>
              <a:rPr lang="en-US" altLang="zh-CN" sz="2400" dirty="0">
                <a:solidFill>
                  <a:srgbClr val="BD582C">
                    <a:lumMod val="50000"/>
                  </a:srgbClr>
                </a:solidFill>
                <a:cs typeface="Arial" panose="020B0604020202020204" pitchFamily="34" charset="0"/>
              </a:rPr>
              <a:t> on supporting platforms.</a:t>
            </a:r>
            <a:endParaRPr lang="en-US" altLang="zh-CN" sz="2400" dirty="0"/>
          </a:p>
          <a:p>
            <a:r>
              <a:rPr lang="en-US" altLang="zh-CN" sz="2000" dirty="0">
                <a:solidFill>
                  <a:srgbClr val="BD582C">
                    <a:lumMod val="50000"/>
                  </a:srgbClr>
                </a:solidFill>
              </a:rPr>
              <a:t> Your app is built on a standards-based web platform</a:t>
            </a:r>
          </a:p>
          <a:p>
            <a:r>
              <a:rPr lang="en-US" altLang="zh-CN" sz="2000" dirty="0">
                <a:solidFill>
                  <a:srgbClr val="BD582C">
                    <a:lumMod val="50000"/>
                  </a:srgbClr>
                </a:solidFill>
              </a:rPr>
              <a:t> Allows users to install your app directly from the browser</a:t>
            </a:r>
          </a:p>
          <a:p>
            <a:r>
              <a:rPr lang="en-US" altLang="zh-CN" sz="2000" dirty="0">
                <a:solidFill>
                  <a:srgbClr val="BD582C">
                    <a:lumMod val="50000"/>
                  </a:srgbClr>
                </a:solidFill>
              </a:rPr>
              <a:t> Allows users to install your app </a:t>
            </a:r>
            <a:r>
              <a:rPr lang="en-US" altLang="zh-CN" sz="2000" dirty="0">
                <a:solidFill>
                  <a:srgbClr val="FF0000"/>
                </a:solidFill>
              </a:rPr>
              <a:t>without</a:t>
            </a:r>
            <a:r>
              <a:rPr lang="en-US" altLang="zh-CN" sz="2000" dirty="0">
                <a:solidFill>
                  <a:srgbClr val="BD582C">
                    <a:lumMod val="50000"/>
                  </a:srgbClr>
                </a:solidFill>
              </a:rPr>
              <a:t> a store-based deployment or registration</a:t>
            </a:r>
          </a:p>
          <a:p>
            <a:endParaRPr lang="en-US" altLang="zh-CN" sz="1800" dirty="0">
              <a:solidFill>
                <a:srgbClr val="BD582C">
                  <a:lumMod val="50000"/>
                </a:srgbClr>
              </a:solidFill>
            </a:endParaRPr>
          </a:p>
          <a:p>
            <a:pPr marL="0" indent="0">
              <a:buNone/>
            </a:pPr>
            <a:r>
              <a:rPr lang="en-US" altLang="zh-CN" sz="2400" dirty="0"/>
              <a:t>enhance engagement with web surfing users</a:t>
            </a:r>
          </a:p>
          <a:p>
            <a:pPr lvl="1"/>
            <a:r>
              <a:rPr lang="en-US" altLang="zh-CN" sz="2000" dirty="0"/>
              <a:t>push notifications</a:t>
            </a:r>
          </a:p>
          <a:p>
            <a:pPr lvl="1"/>
            <a:r>
              <a:rPr lang="en-US" altLang="zh-CN" sz="2000" dirty="0"/>
              <a:t>app-like integration</a:t>
            </a:r>
          </a:p>
          <a:p>
            <a:pPr lvl="1"/>
            <a:r>
              <a:rPr lang="en-US" altLang="zh-CN" sz="2000" dirty="0"/>
              <a:t>offline support</a:t>
            </a:r>
          </a:p>
          <a:p>
            <a:pPr lvl="1"/>
            <a:r>
              <a:rPr lang="en-US" altLang="zh-CN" sz="2000" dirty="0"/>
              <a:t>discover through search and link-sharing</a:t>
            </a:r>
          </a:p>
          <a:p>
            <a:pPr lvl="1"/>
            <a:r>
              <a:rPr lang="en-US" altLang="zh-CN" sz="2000" dirty="0"/>
              <a:t>updated using web server code</a:t>
            </a:r>
            <a:endParaRPr lang="zh-CN" altLang="en-US" sz="2000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C6FD107-FAD3-405F-9145-75F15BD0D1A4}"/>
              </a:ext>
            </a:extLst>
          </p:cNvPr>
          <p:cNvSpPr/>
          <p:nvPr/>
        </p:nvSpPr>
        <p:spPr>
          <a:xfrm>
            <a:off x="7464824" y="5667347"/>
            <a:ext cx="3815752" cy="4979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0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PWA and </a:t>
            </a:r>
            <a:r>
              <a:rPr lang="zh-CN" altLang="en-US" sz="2400" b="0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快应用、小程序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65F23480-40E3-4A5A-9D66-C3BC90C5D562}"/>
              </a:ext>
            </a:extLst>
          </p:cNvPr>
          <p:cNvSpPr/>
          <p:nvPr/>
        </p:nvSpPr>
        <p:spPr>
          <a:xfrm>
            <a:off x="7464824" y="5085184"/>
            <a:ext cx="3599728" cy="4979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0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PWA vs </a:t>
            </a:r>
            <a:r>
              <a:rPr lang="zh-CN" altLang="en-US" sz="2400" b="0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快应用、小程序</a:t>
            </a:r>
          </a:p>
        </p:txBody>
      </p:sp>
      <p:sp>
        <p:nvSpPr>
          <p:cNvPr id="7" name="标题 6">
            <a:extLst>
              <a:ext uri="{FF2B5EF4-FFF2-40B4-BE49-F238E27FC236}">
                <a16:creationId xmlns:a16="http://schemas.microsoft.com/office/drawing/2014/main" id="{9070B012-2D5A-4BBE-828D-BC39832CF659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PWA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9979373-ADEF-4C57-85C2-9C3728FEFD3C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PWA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98854467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862B57E7-7982-459D-8506-185C0FF83CAD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zh-CN" altLang="en-US" dirty="0"/>
              <a:t> 第一章总结</a:t>
            </a:r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37D1B030-8815-48FA-8FA9-36DC4342A7F9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zh-CN" altLang="en-US" dirty="0"/>
              <a:t>  熟悉</a:t>
            </a:r>
            <a:r>
              <a:rPr lang="en-US" altLang="zh-CN" dirty="0"/>
              <a:t>Visual Studio</a:t>
            </a:r>
            <a:r>
              <a:rPr lang="zh-CN" altLang="en-US" dirty="0"/>
              <a:t>开发环境</a:t>
            </a:r>
          </a:p>
          <a:p>
            <a:pPr lvl="1"/>
            <a:r>
              <a:rPr lang="zh-CN" altLang="en-US" dirty="0"/>
              <a:t>简单的 </a:t>
            </a:r>
            <a:r>
              <a:rPr lang="en-US" altLang="zh-CN" dirty="0"/>
              <a:t>Windows </a:t>
            </a:r>
            <a:r>
              <a:rPr lang="zh-CN" altLang="en-US" dirty="0"/>
              <a:t>程序</a:t>
            </a:r>
          </a:p>
          <a:p>
            <a:pPr lvl="1"/>
            <a:r>
              <a:rPr lang="en-US" altLang="zh-CN" dirty="0"/>
              <a:t>WPF </a:t>
            </a:r>
            <a:r>
              <a:rPr lang="zh-CN" altLang="en-US" dirty="0"/>
              <a:t>程序设计</a:t>
            </a:r>
          </a:p>
          <a:p>
            <a:pPr lvl="1"/>
            <a:r>
              <a:rPr lang="en-US" altLang="zh-CN" dirty="0" err="1"/>
              <a:t>WinUI</a:t>
            </a:r>
            <a:r>
              <a:rPr lang="en-US" altLang="zh-CN" dirty="0"/>
              <a:t>, App SDK</a:t>
            </a:r>
          </a:p>
          <a:p>
            <a:endParaRPr lang="en-US" altLang="zh-CN" dirty="0"/>
          </a:p>
          <a:p>
            <a:r>
              <a:rPr lang="en-US" altLang="zh-CN" dirty="0"/>
              <a:t>  </a:t>
            </a:r>
            <a:r>
              <a:rPr lang="zh-CN" altLang="en-US" dirty="0"/>
              <a:t>教学资料及示例</a:t>
            </a:r>
          </a:p>
          <a:p>
            <a:pPr lvl="1"/>
            <a:r>
              <a:rPr lang="en-US" altLang="zh-CN" dirty="0"/>
              <a:t>https://gitee.com/principlewindows</a:t>
            </a:r>
          </a:p>
          <a:p>
            <a:endParaRPr lang="en-US" altLang="zh-CN" dirty="0"/>
          </a:p>
          <a:p>
            <a:r>
              <a:rPr lang="en-US" altLang="zh-CN" dirty="0"/>
              <a:t>   </a:t>
            </a:r>
            <a:r>
              <a:rPr lang="zh-CN" altLang="en-US" dirty="0"/>
              <a:t>一些背景知识、新技术及技术发展趋势</a:t>
            </a:r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课后练习作业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 熟悉 </a:t>
            </a:r>
            <a:r>
              <a:rPr lang="en-US" altLang="zh-CN" dirty="0"/>
              <a:t>MVVM </a:t>
            </a:r>
            <a:r>
              <a:rPr lang="zh-CN" altLang="en-US" dirty="0"/>
              <a:t>的基本思想</a:t>
            </a:r>
            <a:endParaRPr lang="en-US" altLang="zh-CN" dirty="0"/>
          </a:p>
          <a:p>
            <a:pPr lvl="1"/>
            <a:r>
              <a:rPr lang="zh-CN" altLang="en-US" dirty="0"/>
              <a:t>上网查找资料阅读</a:t>
            </a:r>
            <a:endParaRPr lang="en-US" altLang="zh-CN" dirty="0"/>
          </a:p>
          <a:p>
            <a:r>
              <a:rPr lang="zh-CN" altLang="en-US" dirty="0"/>
              <a:t> 熟悉 </a:t>
            </a:r>
            <a:r>
              <a:rPr lang="en-US" altLang="zh-CN" dirty="0"/>
              <a:t>WPF </a:t>
            </a:r>
            <a:r>
              <a:rPr lang="zh-CN" altLang="en-US" dirty="0"/>
              <a:t>窗体应用程序创建流程</a:t>
            </a:r>
            <a:endParaRPr lang="en-US" altLang="zh-CN" dirty="0"/>
          </a:p>
          <a:p>
            <a:pPr lvl="1"/>
            <a:r>
              <a:rPr lang="zh-CN" altLang="en-US" dirty="0"/>
              <a:t>掌握基本控件如 </a:t>
            </a:r>
            <a:r>
              <a:rPr lang="en-US" altLang="zh-CN" dirty="0"/>
              <a:t>button, label, textbox, </a:t>
            </a:r>
            <a:r>
              <a:rPr lang="en-US" altLang="zh-CN" dirty="0" err="1"/>
              <a:t>listbox</a:t>
            </a:r>
            <a:r>
              <a:rPr lang="en-US" altLang="zh-CN" dirty="0"/>
              <a:t>, </a:t>
            </a:r>
            <a:r>
              <a:rPr lang="en-US" altLang="zh-CN" dirty="0" err="1"/>
              <a:t>dataGrid</a:t>
            </a:r>
            <a:r>
              <a:rPr lang="en-US" altLang="zh-CN" dirty="0"/>
              <a:t>, </a:t>
            </a:r>
            <a:r>
              <a:rPr lang="en-US" altLang="zh-CN" dirty="0" err="1"/>
              <a:t>combox</a:t>
            </a:r>
            <a:r>
              <a:rPr lang="en-US" altLang="zh-CN" dirty="0"/>
              <a:t> </a:t>
            </a:r>
            <a:r>
              <a:rPr lang="zh-CN" altLang="en-US" dirty="0"/>
              <a:t>的用法</a:t>
            </a:r>
            <a:endParaRPr lang="en-US" altLang="zh-CN" dirty="0"/>
          </a:p>
          <a:p>
            <a:r>
              <a:rPr lang="en-US" altLang="zh-CN" dirty="0"/>
              <a:t> </a:t>
            </a:r>
            <a:r>
              <a:rPr lang="zh-CN" altLang="en-US" dirty="0"/>
              <a:t>实验准备：</a:t>
            </a:r>
            <a:endParaRPr lang="en-US" altLang="zh-CN" dirty="0"/>
          </a:p>
          <a:p>
            <a:pPr lvl="1"/>
            <a:r>
              <a:rPr lang="en-US" altLang="zh-CN" dirty="0"/>
              <a:t>https://gitee.com/principlewindows/win-principle-2022/tree/main/labs/lab_1</a:t>
            </a:r>
          </a:p>
          <a:p>
            <a:r>
              <a:rPr lang="zh-CN" altLang="en-US" dirty="0"/>
              <a:t> 选做：搭建 </a:t>
            </a:r>
            <a:r>
              <a:rPr lang="en-US" altLang="zh-CN" dirty="0"/>
              <a:t>VS </a:t>
            </a:r>
            <a:r>
              <a:rPr lang="zh-CN" altLang="en-US" dirty="0"/>
              <a:t>下 </a:t>
            </a:r>
            <a:r>
              <a:rPr lang="en-US" altLang="zh-CN" dirty="0"/>
              <a:t>python </a:t>
            </a:r>
            <a:r>
              <a:rPr lang="zh-CN" altLang="en-US" dirty="0"/>
              <a:t>调试环境及机器学习平台 </a:t>
            </a:r>
            <a:r>
              <a:rPr lang="en-US" altLang="zh-CN" dirty="0" err="1"/>
              <a:t>pytorch</a:t>
            </a:r>
            <a:r>
              <a:rPr lang="zh-CN" altLang="en-US" dirty="0"/>
              <a:t>，尝试 </a:t>
            </a:r>
            <a:r>
              <a:rPr lang="en-US" altLang="zh-CN" dirty="0"/>
              <a:t>gym</a:t>
            </a:r>
          </a:p>
          <a:p>
            <a:pPr lvl="1"/>
            <a:r>
              <a:rPr lang="en-US" altLang="zh-CN" dirty="0"/>
              <a:t>lab_1/pytorch.md, msys2.md, python_env.md, anaconda.md, gym.md </a:t>
            </a:r>
            <a:r>
              <a:rPr lang="zh-CN" altLang="en-US" dirty="0"/>
              <a:t>等</a:t>
            </a:r>
            <a:endParaRPr lang="en-US" altLang="zh-CN" dirty="0"/>
          </a:p>
          <a:p>
            <a:pPr lvl="1"/>
            <a:r>
              <a:rPr lang="zh-CN" altLang="en-US" dirty="0"/>
              <a:t>安装 </a:t>
            </a:r>
            <a:r>
              <a:rPr lang="en-US" altLang="zh-CN" dirty="0"/>
              <a:t>anaconda, </a:t>
            </a:r>
            <a:r>
              <a:rPr lang="zh-CN" altLang="en-US" dirty="0"/>
              <a:t>安装 </a:t>
            </a:r>
            <a:r>
              <a:rPr lang="en-US" altLang="zh-CN" dirty="0" err="1"/>
              <a:t>pytorch</a:t>
            </a:r>
            <a:r>
              <a:rPr lang="en-US" altLang="zh-CN" dirty="0"/>
              <a:t>, </a:t>
            </a:r>
            <a:r>
              <a:rPr lang="zh-CN" altLang="en-US" dirty="0"/>
              <a:t>创建 </a:t>
            </a:r>
            <a:r>
              <a:rPr lang="en-US" altLang="zh-CN" dirty="0" err="1"/>
              <a:t>env_pytorch</a:t>
            </a:r>
            <a:r>
              <a:rPr lang="en-US" altLang="zh-CN" dirty="0"/>
              <a:t> </a:t>
            </a:r>
            <a:r>
              <a:rPr lang="zh-CN" altLang="en-US" dirty="0"/>
              <a:t>环境</a:t>
            </a:r>
            <a:endParaRPr lang="en-US" altLang="zh-CN" dirty="0"/>
          </a:p>
          <a:p>
            <a:pPr lvl="1"/>
            <a:r>
              <a:rPr lang="zh-CN" altLang="en-US" dirty="0"/>
              <a:t>下载 </a:t>
            </a:r>
            <a:r>
              <a:rPr lang="en-US" altLang="zh-CN" dirty="0"/>
              <a:t>gym, </a:t>
            </a:r>
            <a:r>
              <a:rPr lang="zh-CN" altLang="en-US" dirty="0"/>
              <a:t>激活 </a:t>
            </a:r>
            <a:r>
              <a:rPr lang="en-US" altLang="zh-CN" dirty="0" err="1"/>
              <a:t>env_pytorch</a:t>
            </a:r>
            <a:r>
              <a:rPr lang="en-US" altLang="zh-CN" dirty="0"/>
              <a:t> </a:t>
            </a:r>
            <a:r>
              <a:rPr lang="zh-CN" altLang="en-US" dirty="0"/>
              <a:t>环境 </a:t>
            </a:r>
            <a:r>
              <a:rPr lang="en-US" altLang="zh-CN" dirty="0"/>
              <a:t>pip install gym </a:t>
            </a:r>
            <a:r>
              <a:rPr lang="zh-CN" altLang="en-US" dirty="0"/>
              <a:t>出错后安装相应的缺失模块</a:t>
            </a:r>
            <a:endParaRPr lang="en-US" altLang="zh-CN" dirty="0"/>
          </a:p>
          <a:p>
            <a:pPr lvl="1"/>
            <a:r>
              <a:rPr lang="en-US" altLang="zh-CN" dirty="0"/>
              <a:t>https://github.com/openai/gym</a:t>
            </a:r>
          </a:p>
          <a:p>
            <a:pPr lvl="1"/>
            <a:endParaRPr lang="en-US" altLang="zh-CN" dirty="0"/>
          </a:p>
          <a:p>
            <a:r>
              <a:rPr lang="zh-CN" altLang="en-US" dirty="0"/>
              <a:t>（第</a:t>
            </a:r>
            <a:r>
              <a:rPr lang="en-US" altLang="zh-CN" dirty="0"/>
              <a:t>7</a:t>
            </a:r>
            <a:r>
              <a:rPr lang="zh-CN" altLang="en-US" dirty="0"/>
              <a:t>周内）提交完整的文档 </a:t>
            </a:r>
            <a:r>
              <a:rPr lang="en-US" altLang="zh-CN" dirty="0"/>
              <a:t>.md </a:t>
            </a:r>
            <a:r>
              <a:rPr lang="zh-CN" altLang="en-US" dirty="0"/>
              <a:t>获取平时成绩（选做部分可以多人协作）</a:t>
            </a:r>
          </a:p>
        </p:txBody>
      </p:sp>
    </p:spTree>
    <p:extLst>
      <p:ext uri="{BB962C8B-B14F-4D97-AF65-F5344CB8AC3E}">
        <p14:creationId xmlns:p14="http://schemas.microsoft.com/office/powerpoint/2010/main" val="3097361151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971649" y="3571875"/>
            <a:ext cx="7140575" cy="717550"/>
          </a:xfrm>
        </p:spPr>
        <p:txBody>
          <a:bodyPr>
            <a:noAutofit/>
          </a:bodyPr>
          <a:lstStyle/>
          <a:p>
            <a:pPr lvl="0"/>
            <a:r>
              <a:rPr lang="en-US" altLang="zh-CN" sz="6000" dirty="0">
                <a:latin typeface="Arial Black" panose="020B0A04020102020204" pitchFamily="34" charset="0"/>
              </a:rPr>
              <a:t>THANK YOU !</a:t>
            </a:r>
            <a:endParaRPr lang="zh-CN" altLang="en-US" sz="6000" dirty="0">
              <a:latin typeface="Arial Black" panose="020B0A04020102020204" pitchFamily="34" charset="0"/>
            </a:endParaRP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>
          <a:xfrm>
            <a:off x="366783" y="1276242"/>
            <a:ext cx="8429975" cy="19530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1CADE4"/>
              </a:buClr>
              <a:buSzPct val="80000"/>
              <a:buFont typeface="Wingdings 3" charset="2"/>
              <a:buChar char=""/>
              <a:tabLst/>
              <a:defRPr/>
            </a:pP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31043831"/>
      </p:ext>
    </p:extLst>
  </p:cSld>
  <p:clrMapOvr>
    <a:masterClrMapping/>
  </p:clrMapOvr>
</p:sld>
</file>

<file path=ppt/theme/theme1.xml><?xml version="1.0" encoding="utf-8"?>
<a:theme xmlns:a="http://schemas.openxmlformats.org/drawingml/2006/main" name="自定义设计方案">
  <a:themeElements>
    <a:clrScheme name="绿色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蓝色互联网">
  <a:themeElements>
    <a:clrScheme name="橙色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Office 主题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2700" cap="flat" cmpd="sng" algn="ctr">
          <a:solidFill>
            <a:srgbClr val="002060"/>
          </a:solidFill>
          <a:prstDash val="solid"/>
          <a:round/>
          <a:headEnd type="none" w="med" len="med"/>
          <a:tailEnd type="none" w="med" len="med"/>
        </a:ln>
      </a:spPr>
      <a:bodyPr vert="horz" wrap="square" lIns="0" tIns="0" rIns="0" bIns="0" numCol="1" anchor="ctr" anchorCtr="0" compatLnSpc="1"/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en-US" altLang="zh-CN" sz="1200" b="0" i="0" u="none" strike="noStrike" cap="none" normalizeH="0" baseline="0" smtClean="0">
            <a:ln>
              <a:noFill/>
            </a:ln>
            <a:solidFill>
              <a:srgbClr val="002060"/>
            </a:solidFill>
            <a:effectLst/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spDef>
    <a:lnDef>
      <a:spPr>
        <a:solidFill>
          <a:schemeClr val="accent1"/>
        </a:solidFill>
        <a:ln w="15875" cap="flat" cmpd="sng" algn="ctr">
          <a:solidFill>
            <a:srgbClr val="1C4885"/>
          </a:solidFill>
          <a:prstDash val="solid"/>
          <a:round/>
          <a:headEnd type="none" w="med" len="med"/>
          <a:tailEnd type="none" w="med" len="med"/>
        </a:ln>
      </a:spPr>
      <a:bodyPr/>
      <a:lstStyle/>
    </a:lnDef>
    <a:txDef>
      <a:spPr>
        <a:noFill/>
      </a:spPr>
      <a:bodyPr wrap="square" rtlCol="0">
        <a:spAutoFit/>
      </a:bodyPr>
      <a:lstStyle>
        <a:defPPr algn="ctr">
          <a:defRPr sz="2000" b="0" dirty="0">
            <a:solidFill>
              <a:schemeClr val="bg2">
                <a:lumMod val="50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raClrSchemeLst>
    <a:extraClrScheme>
      <a:clrScheme name="Office 主题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Cambria-Calibri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atMod val="350000"/>
                <a:shade val="99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16716</TotalTime>
  <Words>8568</Words>
  <Application>Microsoft Office PowerPoint</Application>
  <PresentationFormat>宽屏</PresentationFormat>
  <Paragraphs>1172</Paragraphs>
  <Slides>97</Slides>
  <Notes>75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97</vt:i4>
      </vt:variant>
    </vt:vector>
  </HeadingPairs>
  <TitlesOfParts>
    <vt:vector size="115" baseType="lpstr">
      <vt:lpstr>Arial Unicode MS</vt:lpstr>
      <vt:lpstr>华文行楷</vt:lpstr>
      <vt:lpstr>宋体</vt:lpstr>
      <vt:lpstr>微软雅黑</vt:lpstr>
      <vt:lpstr>微软雅黑 Light</vt:lpstr>
      <vt:lpstr>Arial</vt:lpstr>
      <vt:lpstr>Arial Black</vt:lpstr>
      <vt:lpstr>Calibri</vt:lpstr>
      <vt:lpstr>Calibri Light</vt:lpstr>
      <vt:lpstr>Cascadia Mono</vt:lpstr>
      <vt:lpstr>Consolas</vt:lpstr>
      <vt:lpstr>open sans</vt:lpstr>
      <vt:lpstr>Segoe UI</vt:lpstr>
      <vt:lpstr>Times New Roman</vt:lpstr>
      <vt:lpstr>Wingdings</vt:lpstr>
      <vt:lpstr>Wingdings 3</vt:lpstr>
      <vt:lpstr>自定义设计方案</vt:lpstr>
      <vt:lpstr>2_蓝色互联网</vt:lpstr>
      <vt:lpstr>PowerPoint 演示文稿</vt:lpstr>
      <vt:lpstr>PowerPoint 演示文稿</vt:lpstr>
      <vt:lpstr>outlines</vt:lpstr>
      <vt:lpstr>1.1 Introduction</vt:lpstr>
      <vt:lpstr>Agenda</vt:lpstr>
      <vt:lpstr>WINDOWS  and  LINUX</vt:lpstr>
      <vt:lpstr>一项基本技能</vt:lpstr>
      <vt:lpstr>Agenda</vt:lpstr>
      <vt:lpstr>PowerPoint 演示文稿</vt:lpstr>
      <vt:lpstr>Windows 的发展及技术演进</vt:lpstr>
      <vt:lpstr>Windows 编程技术发展趋势展望</vt:lpstr>
      <vt:lpstr>Agenda</vt:lpstr>
      <vt:lpstr> 面向对象 </vt:lpstr>
      <vt:lpstr> 面向对象 </vt:lpstr>
      <vt:lpstr>消息/事件驱动</vt:lpstr>
      <vt:lpstr>资源共享与数据交换</vt:lpstr>
      <vt:lpstr>设备无关的GDI</vt:lpstr>
      <vt:lpstr>outlines</vt:lpstr>
      <vt:lpstr>1.2 Windows Programming</vt:lpstr>
      <vt:lpstr>Agenda</vt:lpstr>
      <vt:lpstr>Windows 下若干常用工具</vt:lpstr>
      <vt:lpstr>Windows 程序开发流程</vt:lpstr>
      <vt:lpstr>Windows 程序开发IDE</vt:lpstr>
      <vt:lpstr>Visual Studio Community 2022 安装 </vt:lpstr>
      <vt:lpstr>Visual Studio Community 2022 extensions</vt:lpstr>
      <vt:lpstr>Agenda</vt:lpstr>
      <vt:lpstr>Windows 编程语言的选择</vt:lpstr>
      <vt:lpstr>建议自学或选修 Python</vt:lpstr>
      <vt:lpstr>建议选修 C++及 C# 课程</vt:lpstr>
      <vt:lpstr>编程模型</vt:lpstr>
      <vt:lpstr>Agenda</vt:lpstr>
      <vt:lpstr>应用程序类型与开发语言有一定的关系</vt:lpstr>
      <vt:lpstr>基于对话框的应用程序</vt:lpstr>
      <vt:lpstr>基于对话框的应用程序</vt:lpstr>
      <vt:lpstr>基于对话框的应用程序</vt:lpstr>
      <vt:lpstr>PowerPoint 演示文稿</vt:lpstr>
      <vt:lpstr>基于对话框的应用程序</vt:lpstr>
      <vt:lpstr>WPF 应用程序</vt:lpstr>
      <vt:lpstr>WPF应用程序</vt:lpstr>
      <vt:lpstr>PowerPoint 演示文稿</vt:lpstr>
      <vt:lpstr>Agenda</vt:lpstr>
      <vt:lpstr>函数指针</vt:lpstr>
      <vt:lpstr>委托(delegate)</vt:lpstr>
      <vt:lpstr>委托(delegate)</vt:lpstr>
      <vt:lpstr>委托是异步（回调）操作和事件处理的重要环节</vt:lpstr>
      <vt:lpstr>委托是异步（回调）操作和事件处理的重要环节</vt:lpstr>
      <vt:lpstr>Agenda</vt:lpstr>
      <vt:lpstr>用 git 做代码管理</vt:lpstr>
      <vt:lpstr>outlines</vt:lpstr>
      <vt:lpstr>1.3 MVVM and WPF</vt:lpstr>
      <vt:lpstr>Agenda</vt:lpstr>
      <vt:lpstr>XAML</vt:lpstr>
      <vt:lpstr>数据绑定</vt:lpstr>
      <vt:lpstr>XAML 数据绑定</vt:lpstr>
      <vt:lpstr>Agenda</vt:lpstr>
      <vt:lpstr>什么是 MVVM</vt:lpstr>
      <vt:lpstr>MVVM 分层模型</vt:lpstr>
      <vt:lpstr>MVVM 的目的</vt:lpstr>
      <vt:lpstr>MVVM 准则</vt:lpstr>
      <vt:lpstr>MVVM vs MVC</vt:lpstr>
      <vt:lpstr>Agenda</vt:lpstr>
      <vt:lpstr>模式的实现</vt:lpstr>
      <vt:lpstr> 连接到视</vt:lpstr>
      <vt:lpstr>Agenda</vt:lpstr>
      <vt:lpstr>Action delegate</vt:lpstr>
      <vt:lpstr>Func delegate</vt:lpstr>
      <vt:lpstr>命令</vt:lpstr>
      <vt:lpstr>在 MVVM 中使用命令</vt:lpstr>
      <vt:lpstr>在 MVVM 中使用命令</vt:lpstr>
      <vt:lpstr>Agenda</vt:lpstr>
      <vt:lpstr>wpfTest</vt:lpstr>
      <vt:lpstr>outlines</vt:lpstr>
      <vt:lpstr>1.4 UWP, WinUI and App SDK</vt:lpstr>
      <vt:lpstr>Agenda</vt:lpstr>
      <vt:lpstr>UWP, WinUI 与 App SDK 的发展历程</vt:lpstr>
      <vt:lpstr>Evolution of WinUI</vt:lpstr>
      <vt:lpstr>Windows App SDK</vt:lpstr>
      <vt:lpstr>Windows App SDK 的优势</vt:lpstr>
      <vt:lpstr>Agenda</vt:lpstr>
      <vt:lpstr>如何使用 Windows AppSDK 开发应用程序界面</vt:lpstr>
      <vt:lpstr>WinUI Example</vt:lpstr>
      <vt:lpstr>cpp/WinUI Example</vt:lpstr>
      <vt:lpstr>cpp/WinUI Example</vt:lpstr>
      <vt:lpstr>C#/WinUI Example</vt:lpstr>
      <vt:lpstr>Agenda</vt:lpstr>
      <vt:lpstr>Design</vt:lpstr>
      <vt:lpstr>Fluent Design System</vt:lpstr>
      <vt:lpstr>Design toolkits for Fluent Design</vt:lpstr>
      <vt:lpstr>outlines</vt:lpstr>
      <vt:lpstr>1.5 WebView2 and PWA</vt:lpstr>
      <vt:lpstr>Agenda</vt:lpstr>
      <vt:lpstr>Microsoft Edge WebView2</vt:lpstr>
      <vt:lpstr>Agenda</vt:lpstr>
      <vt:lpstr>PWA</vt:lpstr>
      <vt:lpstr> 第一章总结</vt:lpstr>
      <vt:lpstr>课后练习作业</vt:lpstr>
      <vt:lpstr>THANK YOU !</vt:lpstr>
    </vt:vector>
  </TitlesOfParts>
  <Company>jd302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彭明霞</dc:creator>
  <cp:lastModifiedBy>Jicheng Hu</cp:lastModifiedBy>
  <cp:revision>773</cp:revision>
  <dcterms:created xsi:type="dcterms:W3CDTF">2010-04-05T14:31:00Z</dcterms:created>
  <dcterms:modified xsi:type="dcterms:W3CDTF">2022-09-22T07:12:16Z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2052-10.1.0.7469</vt:lpwstr>
  </property>
</Properties>
</file>